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6"/>
  </p:notesMasterIdLst>
  <p:sldIdLst>
    <p:sldId id="279" r:id="rId2"/>
    <p:sldId id="280" r:id="rId3"/>
    <p:sldId id="281" r:id="rId4"/>
    <p:sldId id="282" r:id="rId5"/>
    <p:sldId id="286" r:id="rId6"/>
    <p:sldId id="287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FF99"/>
    <a:srgbClr val="FFCCFF"/>
    <a:srgbClr val="6E558D"/>
    <a:srgbClr val="856BA5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5127E-949E-434C-8415-BB6867CDA7C0}" type="doc">
      <dgm:prSet loTypeId="urn:microsoft.com/office/officeart/2005/8/layout/vList3#1" loCatId="list" qsTypeId="urn:microsoft.com/office/officeart/2005/8/quickstyle/3d2" qsCatId="3D" csTypeId="urn:microsoft.com/office/officeart/2005/8/colors/colorful5" csCatId="colorful" phldr="1"/>
      <dgm:spPr/>
    </dgm:pt>
    <dgm:pt modelId="{629FD286-0FAE-438E-9556-2FFF00BFD4F5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7FA8FE46-7D9A-451C-BF6D-A6F1EB07BB9E}" type="parTrans" cxnId="{20388538-D7A4-4882-AE77-1D8E9C0F07B3}">
      <dgm:prSet/>
      <dgm:spPr/>
      <dgm:t>
        <a:bodyPr/>
        <a:lstStyle/>
        <a:p>
          <a:endParaRPr lang="ru-RU"/>
        </a:p>
      </dgm:t>
    </dgm:pt>
    <dgm:pt modelId="{AEB18521-2FF1-4040-B5AB-358496765321}" type="sibTrans" cxnId="{20388538-D7A4-4882-AE77-1D8E9C0F07B3}">
      <dgm:prSet/>
      <dgm:spPr/>
      <dgm:t>
        <a:bodyPr/>
        <a:lstStyle/>
        <a:p>
          <a:endParaRPr lang="ru-RU"/>
        </a:p>
      </dgm:t>
    </dgm:pt>
    <dgm:pt modelId="{D54B0940-B94B-4C91-B4BE-FC9EBA37DE30}">
      <dgm:prSet phldrT="[Текст]"/>
      <dgm:spPr/>
      <dgm:t>
        <a:bodyPr/>
        <a:lstStyle/>
        <a:p>
          <a:endParaRPr lang="ru-RU" dirty="0"/>
        </a:p>
      </dgm:t>
    </dgm:pt>
    <dgm:pt modelId="{4C645FD6-8B0D-409C-88EF-57F37A949CC6}" type="parTrans" cxnId="{D780E822-E2E0-410A-B16C-50618D8F3547}">
      <dgm:prSet/>
      <dgm:spPr/>
      <dgm:t>
        <a:bodyPr/>
        <a:lstStyle/>
        <a:p>
          <a:endParaRPr lang="ru-RU"/>
        </a:p>
      </dgm:t>
    </dgm:pt>
    <dgm:pt modelId="{C719CF61-8BA9-479A-B1BB-059E21E64914}" type="sibTrans" cxnId="{D780E822-E2E0-410A-B16C-50618D8F3547}">
      <dgm:prSet/>
      <dgm:spPr/>
      <dgm:t>
        <a:bodyPr/>
        <a:lstStyle/>
        <a:p>
          <a:endParaRPr lang="ru-RU"/>
        </a:p>
      </dgm:t>
    </dgm:pt>
    <dgm:pt modelId="{3BFA57AD-70C7-42E7-B583-C40C0901DA90}">
      <dgm:prSet phldrT="[Текст]"/>
      <dgm:spPr/>
      <dgm:t>
        <a:bodyPr/>
        <a:lstStyle/>
        <a:p>
          <a:endParaRPr lang="ru-RU" dirty="0"/>
        </a:p>
      </dgm:t>
    </dgm:pt>
    <dgm:pt modelId="{B290C307-6171-4A86-84FB-C5A52444A621}" type="parTrans" cxnId="{E5A7CC37-6D54-4D2A-A797-C6E8CAD60BB2}">
      <dgm:prSet/>
      <dgm:spPr/>
      <dgm:t>
        <a:bodyPr/>
        <a:lstStyle/>
        <a:p>
          <a:endParaRPr lang="ru-RU"/>
        </a:p>
      </dgm:t>
    </dgm:pt>
    <dgm:pt modelId="{8DFFE859-29CD-4CFB-9562-53F8B021F079}" type="sibTrans" cxnId="{E5A7CC37-6D54-4D2A-A797-C6E8CAD60BB2}">
      <dgm:prSet/>
      <dgm:spPr/>
      <dgm:t>
        <a:bodyPr/>
        <a:lstStyle/>
        <a:p>
          <a:endParaRPr lang="ru-RU"/>
        </a:p>
      </dgm:t>
    </dgm:pt>
    <dgm:pt modelId="{AFF2EB08-8D95-4B74-BFF8-27E102DF83CC}" type="pres">
      <dgm:prSet presAssocID="{6795127E-949E-434C-8415-BB6867CDA7C0}" presName="linearFlow" presStyleCnt="0">
        <dgm:presLayoutVars>
          <dgm:dir/>
          <dgm:resizeHandles val="exact"/>
        </dgm:presLayoutVars>
      </dgm:prSet>
      <dgm:spPr/>
    </dgm:pt>
    <dgm:pt modelId="{CA17D6CE-8A03-4A88-B85E-7CD10F6993BD}" type="pres">
      <dgm:prSet presAssocID="{629FD286-0FAE-438E-9556-2FFF00BFD4F5}" presName="composite" presStyleCnt="0"/>
      <dgm:spPr/>
    </dgm:pt>
    <dgm:pt modelId="{E6C7300A-F6E6-4505-A976-916E46DE3076}" type="pres">
      <dgm:prSet presAssocID="{629FD286-0FAE-438E-9556-2FFF00BFD4F5}" presName="imgShp" presStyleLbl="fgImgPlace1" presStyleIdx="0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C6C11F39-661F-43FF-8818-06A2DD8B29C6}" type="pres">
      <dgm:prSet presAssocID="{629FD286-0FAE-438E-9556-2FFF00BFD4F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FCA82-F5B2-4234-B50D-95C31E46114B}" type="pres">
      <dgm:prSet presAssocID="{AEB18521-2FF1-4040-B5AB-358496765321}" presName="spacing" presStyleCnt="0"/>
      <dgm:spPr/>
    </dgm:pt>
    <dgm:pt modelId="{D2037A38-EAEA-4921-ACC7-EB46C1841AB7}" type="pres">
      <dgm:prSet presAssocID="{D54B0940-B94B-4C91-B4BE-FC9EBA37DE30}" presName="composite" presStyleCnt="0"/>
      <dgm:spPr/>
    </dgm:pt>
    <dgm:pt modelId="{4654F08D-B26A-4281-AED8-084B5ACF1576}" type="pres">
      <dgm:prSet presAssocID="{D54B0940-B94B-4C91-B4BE-FC9EBA37DE30}" presName="imgShp" presStyleLbl="fgImgPlace1" presStyleIdx="1" presStyleCnt="3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  <dgm:pt modelId="{A798A72E-186C-4199-A9BA-271AE609B915}" type="pres">
      <dgm:prSet presAssocID="{D54B0940-B94B-4C91-B4BE-FC9EBA37DE3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079B5-43F8-4D10-B63B-57C5D6B2125D}" type="pres">
      <dgm:prSet presAssocID="{C719CF61-8BA9-479A-B1BB-059E21E64914}" presName="spacing" presStyleCnt="0"/>
      <dgm:spPr/>
    </dgm:pt>
    <dgm:pt modelId="{B009814C-CE7E-400C-9505-7E12C151D5E2}" type="pres">
      <dgm:prSet presAssocID="{3BFA57AD-70C7-42E7-B583-C40C0901DA90}" presName="composite" presStyleCnt="0"/>
      <dgm:spPr/>
    </dgm:pt>
    <dgm:pt modelId="{CCD3B4B5-6D46-43B4-98EB-806DF2FED6B5}" type="pres">
      <dgm:prSet presAssocID="{3BFA57AD-70C7-42E7-B583-C40C0901DA90}" presName="imgShp" presStyleLbl="fgImgPlace1" presStyleIdx="2" presStyleCnt="3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DC45BF3E-9878-4200-9B05-45298891469E}" type="pres">
      <dgm:prSet presAssocID="{3BFA57AD-70C7-42E7-B583-C40C0901DA90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D3D32E-EC4E-47A5-BB43-2E7B7CBAA5F8}" type="presOf" srcId="{3BFA57AD-70C7-42E7-B583-C40C0901DA90}" destId="{DC45BF3E-9878-4200-9B05-45298891469E}" srcOrd="0" destOrd="0" presId="urn:microsoft.com/office/officeart/2005/8/layout/vList3#1"/>
    <dgm:cxn modelId="{BA02D23E-33D7-4DF3-B4DF-CC92270DECAC}" type="presOf" srcId="{629FD286-0FAE-438E-9556-2FFF00BFD4F5}" destId="{C6C11F39-661F-43FF-8818-06A2DD8B29C6}" srcOrd="0" destOrd="0" presId="urn:microsoft.com/office/officeart/2005/8/layout/vList3#1"/>
    <dgm:cxn modelId="{20388538-D7A4-4882-AE77-1D8E9C0F07B3}" srcId="{6795127E-949E-434C-8415-BB6867CDA7C0}" destId="{629FD286-0FAE-438E-9556-2FFF00BFD4F5}" srcOrd="0" destOrd="0" parTransId="{7FA8FE46-7D9A-451C-BF6D-A6F1EB07BB9E}" sibTransId="{AEB18521-2FF1-4040-B5AB-358496765321}"/>
    <dgm:cxn modelId="{98D850BF-67EE-4C59-85CB-98CB39E9856A}" type="presOf" srcId="{6795127E-949E-434C-8415-BB6867CDA7C0}" destId="{AFF2EB08-8D95-4B74-BFF8-27E102DF83CC}" srcOrd="0" destOrd="0" presId="urn:microsoft.com/office/officeart/2005/8/layout/vList3#1"/>
    <dgm:cxn modelId="{E5A7CC37-6D54-4D2A-A797-C6E8CAD60BB2}" srcId="{6795127E-949E-434C-8415-BB6867CDA7C0}" destId="{3BFA57AD-70C7-42E7-B583-C40C0901DA90}" srcOrd="2" destOrd="0" parTransId="{B290C307-6171-4A86-84FB-C5A52444A621}" sibTransId="{8DFFE859-29CD-4CFB-9562-53F8B021F079}"/>
    <dgm:cxn modelId="{D780E822-E2E0-410A-B16C-50618D8F3547}" srcId="{6795127E-949E-434C-8415-BB6867CDA7C0}" destId="{D54B0940-B94B-4C91-B4BE-FC9EBA37DE30}" srcOrd="1" destOrd="0" parTransId="{4C645FD6-8B0D-409C-88EF-57F37A949CC6}" sibTransId="{C719CF61-8BA9-479A-B1BB-059E21E64914}"/>
    <dgm:cxn modelId="{8196C506-E0E4-4DD1-8F8E-EA63404562AB}" type="presOf" srcId="{D54B0940-B94B-4C91-B4BE-FC9EBA37DE30}" destId="{A798A72E-186C-4199-A9BA-271AE609B915}" srcOrd="0" destOrd="0" presId="urn:microsoft.com/office/officeart/2005/8/layout/vList3#1"/>
    <dgm:cxn modelId="{EC729865-95FB-45BB-AA12-AEBCFECCF31A}" type="presParOf" srcId="{AFF2EB08-8D95-4B74-BFF8-27E102DF83CC}" destId="{CA17D6CE-8A03-4A88-B85E-7CD10F6993BD}" srcOrd="0" destOrd="0" presId="urn:microsoft.com/office/officeart/2005/8/layout/vList3#1"/>
    <dgm:cxn modelId="{5361C5FE-BBFA-4095-99F2-AF7E55213293}" type="presParOf" srcId="{CA17D6CE-8A03-4A88-B85E-7CD10F6993BD}" destId="{E6C7300A-F6E6-4505-A976-916E46DE3076}" srcOrd="0" destOrd="0" presId="urn:microsoft.com/office/officeart/2005/8/layout/vList3#1"/>
    <dgm:cxn modelId="{1E8FE9D5-F5E7-428B-A633-0B1E79798044}" type="presParOf" srcId="{CA17D6CE-8A03-4A88-B85E-7CD10F6993BD}" destId="{C6C11F39-661F-43FF-8818-06A2DD8B29C6}" srcOrd="1" destOrd="0" presId="urn:microsoft.com/office/officeart/2005/8/layout/vList3#1"/>
    <dgm:cxn modelId="{D3889407-740C-4056-95A1-B36E8602352C}" type="presParOf" srcId="{AFF2EB08-8D95-4B74-BFF8-27E102DF83CC}" destId="{BE9FCA82-F5B2-4234-B50D-95C31E46114B}" srcOrd="1" destOrd="0" presId="urn:microsoft.com/office/officeart/2005/8/layout/vList3#1"/>
    <dgm:cxn modelId="{4CBA8A53-BDA9-459A-A9BE-E13CFF1DF38B}" type="presParOf" srcId="{AFF2EB08-8D95-4B74-BFF8-27E102DF83CC}" destId="{D2037A38-EAEA-4921-ACC7-EB46C1841AB7}" srcOrd="2" destOrd="0" presId="urn:microsoft.com/office/officeart/2005/8/layout/vList3#1"/>
    <dgm:cxn modelId="{5E003280-DB12-4C61-A41C-64496F351256}" type="presParOf" srcId="{D2037A38-EAEA-4921-ACC7-EB46C1841AB7}" destId="{4654F08D-B26A-4281-AED8-084B5ACF1576}" srcOrd="0" destOrd="0" presId="urn:microsoft.com/office/officeart/2005/8/layout/vList3#1"/>
    <dgm:cxn modelId="{459EBD0D-50C5-4D55-B960-8DCBABD90936}" type="presParOf" srcId="{D2037A38-EAEA-4921-ACC7-EB46C1841AB7}" destId="{A798A72E-186C-4199-A9BA-271AE609B915}" srcOrd="1" destOrd="0" presId="urn:microsoft.com/office/officeart/2005/8/layout/vList3#1"/>
    <dgm:cxn modelId="{A063FA1D-F097-434D-AEB1-FC20AAA2138B}" type="presParOf" srcId="{AFF2EB08-8D95-4B74-BFF8-27E102DF83CC}" destId="{36C079B5-43F8-4D10-B63B-57C5D6B2125D}" srcOrd="3" destOrd="0" presId="urn:microsoft.com/office/officeart/2005/8/layout/vList3#1"/>
    <dgm:cxn modelId="{83F10C42-029B-4BC9-82D9-483182A00081}" type="presParOf" srcId="{AFF2EB08-8D95-4B74-BFF8-27E102DF83CC}" destId="{B009814C-CE7E-400C-9505-7E12C151D5E2}" srcOrd="4" destOrd="0" presId="urn:microsoft.com/office/officeart/2005/8/layout/vList3#1"/>
    <dgm:cxn modelId="{79FBCC84-B15D-4B72-ACE2-EE01CF8E8ACE}" type="presParOf" srcId="{B009814C-CE7E-400C-9505-7E12C151D5E2}" destId="{CCD3B4B5-6D46-43B4-98EB-806DF2FED6B5}" srcOrd="0" destOrd="0" presId="urn:microsoft.com/office/officeart/2005/8/layout/vList3#1"/>
    <dgm:cxn modelId="{12C7F4F7-BB3F-415F-A08D-90BD322A3F1D}" type="presParOf" srcId="{B009814C-CE7E-400C-9505-7E12C151D5E2}" destId="{DC45BF3E-9878-4200-9B05-45298891469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11F39-661F-43FF-8818-06A2DD8B29C6}">
      <dsp:nvSpPr>
        <dsp:cNvPr id="0" name=""/>
        <dsp:cNvSpPr/>
      </dsp:nvSpPr>
      <dsp:spPr>
        <a:xfrm rot="10800000">
          <a:off x="1947199" y="285"/>
          <a:ext cx="6555865" cy="1183639"/>
        </a:xfrm>
        <a:prstGeom prst="homePlat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21952" tIns="217170" rIns="405384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 rot="10800000">
        <a:off x="2243109" y="285"/>
        <a:ext cx="6259955" cy="1183639"/>
      </dsp:txXfrm>
    </dsp:sp>
    <dsp:sp modelId="{E6C7300A-F6E6-4505-A976-916E46DE3076}">
      <dsp:nvSpPr>
        <dsp:cNvPr id="0" name=""/>
        <dsp:cNvSpPr/>
      </dsp:nvSpPr>
      <dsp:spPr>
        <a:xfrm>
          <a:off x="1355379" y="285"/>
          <a:ext cx="1183639" cy="1183639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A798A72E-186C-4199-A9BA-271AE609B915}">
      <dsp:nvSpPr>
        <dsp:cNvPr id="0" name=""/>
        <dsp:cNvSpPr/>
      </dsp:nvSpPr>
      <dsp:spPr>
        <a:xfrm rot="10800000">
          <a:off x="1947199" y="1537249"/>
          <a:ext cx="6555865" cy="1183639"/>
        </a:xfrm>
        <a:prstGeom prst="homePlat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952" tIns="217170" rIns="405384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 rot="10800000">
        <a:off x="2243109" y="1537249"/>
        <a:ext cx="6259955" cy="1183639"/>
      </dsp:txXfrm>
    </dsp:sp>
    <dsp:sp modelId="{4654F08D-B26A-4281-AED8-084B5ACF1576}">
      <dsp:nvSpPr>
        <dsp:cNvPr id="0" name=""/>
        <dsp:cNvSpPr/>
      </dsp:nvSpPr>
      <dsp:spPr>
        <a:xfrm>
          <a:off x="1355379" y="1537249"/>
          <a:ext cx="1183639" cy="1183639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DC45BF3E-9878-4200-9B05-45298891469E}">
      <dsp:nvSpPr>
        <dsp:cNvPr id="0" name=""/>
        <dsp:cNvSpPr/>
      </dsp:nvSpPr>
      <dsp:spPr>
        <a:xfrm rot="10800000">
          <a:off x="1947199" y="3074213"/>
          <a:ext cx="6555865" cy="1183639"/>
        </a:xfrm>
        <a:prstGeom prst="homePlat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1952" tIns="217170" rIns="405384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 rot="10800000">
        <a:off x="2243109" y="3074213"/>
        <a:ext cx="6259955" cy="1183639"/>
      </dsp:txXfrm>
    </dsp:sp>
    <dsp:sp modelId="{CCD3B4B5-6D46-43B4-98EB-806DF2FED6B5}">
      <dsp:nvSpPr>
        <dsp:cNvPr id="0" name=""/>
        <dsp:cNvSpPr/>
      </dsp:nvSpPr>
      <dsp:spPr>
        <a:xfrm>
          <a:off x="1355379" y="3074213"/>
          <a:ext cx="1183639" cy="1183639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729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7C370-11E3-4E39-A93B-5DA1A3BAD94A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730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8731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32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733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C080B-6CEF-4EA1-B5A9-D7B1D9693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72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486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A07064B-A3DC-4708-AC4D-85AF592D64EB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36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58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10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711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1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601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0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04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05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0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70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80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81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8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68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8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18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1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72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2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9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9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69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9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4858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58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4862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62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4871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71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1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9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9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59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7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67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7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99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70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70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2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2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2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72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2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86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87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88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89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90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691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92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Прямоугольник 1"/>
          <p:cNvSpPr/>
          <p:nvPr/>
        </p:nvSpPr>
        <p:spPr>
          <a:xfrm>
            <a:off x="1331640" y="980730"/>
            <a:ext cx="6388146" cy="1397769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Кош </a:t>
            </a:r>
            <a:r>
              <a:rPr lang="ru-RU" sz="54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келиңиздер</a:t>
            </a:r>
            <a:r>
              <a:rPr lang="ky-KG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!!!</a:t>
            </a:r>
            <a:endParaRPr lang="ru-RU" sz="5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97152" name="Picture 2" descr="C:\Users\Сейтек 3\Desktop\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808" y="3191819"/>
            <a:ext cx="3618402" cy="29524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AutoShape 21"/>
          <p:cNvSpPr>
            <a:spLocks noChangeArrowheads="1"/>
          </p:cNvSpPr>
          <p:nvPr/>
        </p:nvSpPr>
        <p:spPr bwMode="auto">
          <a:xfrm>
            <a:off x="2033588" y="260350"/>
            <a:ext cx="5238750" cy="3024188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grpSp>
        <p:nvGrpSpPr>
          <p:cNvPr id="69" name="Group 7"/>
          <p:cNvGrpSpPr/>
          <p:nvPr/>
        </p:nvGrpSpPr>
        <p:grpSpPr bwMode="auto">
          <a:xfrm>
            <a:off x="3869531" y="4941888"/>
            <a:ext cx="1800225" cy="1054100"/>
            <a:chOff x="631" y="1255"/>
            <a:chExt cx="994" cy="608"/>
          </a:xfrm>
        </p:grpSpPr>
        <p:sp>
          <p:nvSpPr>
            <p:cNvPr id="1048660" name="Freeform 8"/>
            <p:cNvSpPr/>
            <p:nvPr/>
          </p:nvSpPr>
          <p:spPr bwMode="auto">
            <a:xfrm>
              <a:off x="645" y="1267"/>
              <a:ext cx="963" cy="582"/>
            </a:xfrm>
            <a:custGeom>
              <a:avLst/>
              <a:gdLst>
                <a:gd name="T0" fmla="*/ 514 w 2890"/>
                <a:gd name="T1" fmla="*/ 546 h 1748"/>
                <a:gd name="T2" fmla="*/ 542 w 2890"/>
                <a:gd name="T3" fmla="*/ 540 h 1748"/>
                <a:gd name="T4" fmla="*/ 582 w 2890"/>
                <a:gd name="T5" fmla="*/ 542 h 1748"/>
                <a:gd name="T6" fmla="*/ 633 w 2890"/>
                <a:gd name="T7" fmla="*/ 548 h 1748"/>
                <a:gd name="T8" fmla="*/ 694 w 2890"/>
                <a:gd name="T9" fmla="*/ 559 h 1748"/>
                <a:gd name="T10" fmla="*/ 765 w 2890"/>
                <a:gd name="T11" fmla="*/ 570 h 1748"/>
                <a:gd name="T12" fmla="*/ 838 w 2890"/>
                <a:gd name="T13" fmla="*/ 577 h 1748"/>
                <a:gd name="T14" fmla="*/ 921 w 2890"/>
                <a:gd name="T15" fmla="*/ 582 h 1748"/>
                <a:gd name="T16" fmla="*/ 963 w 2890"/>
                <a:gd name="T17" fmla="*/ 580 h 1748"/>
                <a:gd name="T18" fmla="*/ 963 w 2890"/>
                <a:gd name="T19" fmla="*/ 162 h 1748"/>
                <a:gd name="T20" fmla="*/ 914 w 2890"/>
                <a:gd name="T21" fmla="*/ 162 h 1748"/>
                <a:gd name="T22" fmla="*/ 914 w 2890"/>
                <a:gd name="T23" fmla="*/ 105 h 1748"/>
                <a:gd name="T24" fmla="*/ 865 w 2890"/>
                <a:gd name="T25" fmla="*/ 98 h 1748"/>
                <a:gd name="T26" fmla="*/ 865 w 2890"/>
                <a:gd name="T27" fmla="*/ 40 h 1748"/>
                <a:gd name="T28" fmla="*/ 814 w 2890"/>
                <a:gd name="T29" fmla="*/ 38 h 1748"/>
                <a:gd name="T30" fmla="*/ 776 w 2890"/>
                <a:gd name="T31" fmla="*/ 35 h 1748"/>
                <a:gd name="T32" fmla="*/ 729 w 2890"/>
                <a:gd name="T33" fmla="*/ 27 h 1748"/>
                <a:gd name="T34" fmla="*/ 649 w 2890"/>
                <a:gd name="T35" fmla="*/ 7 h 1748"/>
                <a:gd name="T36" fmla="*/ 598 w 2890"/>
                <a:gd name="T37" fmla="*/ 0 h 1748"/>
                <a:gd name="T38" fmla="*/ 558 w 2890"/>
                <a:gd name="T39" fmla="*/ 2 h 1748"/>
                <a:gd name="T40" fmla="*/ 509 w 2890"/>
                <a:gd name="T41" fmla="*/ 13 h 1748"/>
                <a:gd name="T42" fmla="*/ 482 w 2890"/>
                <a:gd name="T43" fmla="*/ 33 h 1748"/>
                <a:gd name="T44" fmla="*/ 454 w 2890"/>
                <a:gd name="T45" fmla="*/ 13 h 1748"/>
                <a:gd name="T46" fmla="*/ 405 w 2890"/>
                <a:gd name="T47" fmla="*/ 2 h 1748"/>
                <a:gd name="T48" fmla="*/ 365 w 2890"/>
                <a:gd name="T49" fmla="*/ 0 h 1748"/>
                <a:gd name="T50" fmla="*/ 314 w 2890"/>
                <a:gd name="T51" fmla="*/ 7 h 1748"/>
                <a:gd name="T52" fmla="*/ 234 w 2890"/>
                <a:gd name="T53" fmla="*/ 27 h 1748"/>
                <a:gd name="T54" fmla="*/ 187 w 2890"/>
                <a:gd name="T55" fmla="*/ 35 h 1748"/>
                <a:gd name="T56" fmla="*/ 149 w 2890"/>
                <a:gd name="T57" fmla="*/ 38 h 1748"/>
                <a:gd name="T58" fmla="*/ 98 w 2890"/>
                <a:gd name="T59" fmla="*/ 40 h 1748"/>
                <a:gd name="T60" fmla="*/ 98 w 2890"/>
                <a:gd name="T61" fmla="*/ 98 h 1748"/>
                <a:gd name="T62" fmla="*/ 49 w 2890"/>
                <a:gd name="T63" fmla="*/ 105 h 1748"/>
                <a:gd name="T64" fmla="*/ 49 w 2890"/>
                <a:gd name="T65" fmla="*/ 162 h 1748"/>
                <a:gd name="T66" fmla="*/ 0 w 2890"/>
                <a:gd name="T67" fmla="*/ 162 h 1748"/>
                <a:gd name="T68" fmla="*/ 0 w 2890"/>
                <a:gd name="T69" fmla="*/ 580 h 1748"/>
                <a:gd name="T70" fmla="*/ 42 w 2890"/>
                <a:gd name="T71" fmla="*/ 582 h 1748"/>
                <a:gd name="T72" fmla="*/ 125 w 2890"/>
                <a:gd name="T73" fmla="*/ 577 h 1748"/>
                <a:gd name="T74" fmla="*/ 198 w 2890"/>
                <a:gd name="T75" fmla="*/ 570 h 1748"/>
                <a:gd name="T76" fmla="*/ 269 w 2890"/>
                <a:gd name="T77" fmla="*/ 559 h 1748"/>
                <a:gd name="T78" fmla="*/ 330 w 2890"/>
                <a:gd name="T79" fmla="*/ 548 h 1748"/>
                <a:gd name="T80" fmla="*/ 381 w 2890"/>
                <a:gd name="T81" fmla="*/ 542 h 1748"/>
                <a:gd name="T82" fmla="*/ 421 w 2890"/>
                <a:gd name="T83" fmla="*/ 540 h 1748"/>
                <a:gd name="T84" fmla="*/ 449 w 2890"/>
                <a:gd name="T85" fmla="*/ 546 h 1748"/>
                <a:gd name="T86" fmla="*/ 481 w 2890"/>
                <a:gd name="T87" fmla="*/ 566 h 1748"/>
                <a:gd name="T88" fmla="*/ 514 w 2890"/>
                <a:gd name="T89" fmla="*/ 546 h 17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90"/>
                <a:gd name="T136" fmla="*/ 0 h 1748"/>
                <a:gd name="T137" fmla="*/ 2890 w 2890"/>
                <a:gd name="T138" fmla="*/ 1748 h 174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90" h="1748">
                  <a:moveTo>
                    <a:pt x="1542" y="1639"/>
                  </a:moveTo>
                  <a:lnTo>
                    <a:pt x="1628" y="1621"/>
                  </a:lnTo>
                  <a:lnTo>
                    <a:pt x="1748" y="1627"/>
                  </a:lnTo>
                  <a:lnTo>
                    <a:pt x="1901" y="1646"/>
                  </a:lnTo>
                  <a:lnTo>
                    <a:pt x="2082" y="1680"/>
                  </a:lnTo>
                  <a:lnTo>
                    <a:pt x="2296" y="1712"/>
                  </a:lnTo>
                  <a:lnTo>
                    <a:pt x="2515" y="1734"/>
                  </a:lnTo>
                  <a:lnTo>
                    <a:pt x="2763" y="1748"/>
                  </a:lnTo>
                  <a:lnTo>
                    <a:pt x="2890" y="1741"/>
                  </a:lnTo>
                  <a:lnTo>
                    <a:pt x="2890" y="487"/>
                  </a:lnTo>
                  <a:lnTo>
                    <a:pt x="2743" y="487"/>
                  </a:lnTo>
                  <a:lnTo>
                    <a:pt x="2743" y="314"/>
                  </a:lnTo>
                  <a:lnTo>
                    <a:pt x="2596" y="293"/>
                  </a:lnTo>
                  <a:lnTo>
                    <a:pt x="2596" y="120"/>
                  </a:lnTo>
                  <a:lnTo>
                    <a:pt x="2442" y="113"/>
                  </a:lnTo>
                  <a:lnTo>
                    <a:pt x="2329" y="106"/>
                  </a:lnTo>
                  <a:lnTo>
                    <a:pt x="2188" y="81"/>
                  </a:lnTo>
                  <a:lnTo>
                    <a:pt x="1949" y="20"/>
                  </a:lnTo>
                  <a:lnTo>
                    <a:pt x="1795" y="0"/>
                  </a:lnTo>
                  <a:lnTo>
                    <a:pt x="1675" y="7"/>
                  </a:lnTo>
                  <a:lnTo>
                    <a:pt x="1528" y="40"/>
                  </a:lnTo>
                  <a:lnTo>
                    <a:pt x="1447" y="100"/>
                  </a:lnTo>
                  <a:lnTo>
                    <a:pt x="1362" y="40"/>
                  </a:lnTo>
                  <a:lnTo>
                    <a:pt x="1215" y="7"/>
                  </a:lnTo>
                  <a:lnTo>
                    <a:pt x="1095" y="0"/>
                  </a:lnTo>
                  <a:lnTo>
                    <a:pt x="941" y="20"/>
                  </a:lnTo>
                  <a:lnTo>
                    <a:pt x="702" y="81"/>
                  </a:lnTo>
                  <a:lnTo>
                    <a:pt x="561" y="106"/>
                  </a:lnTo>
                  <a:lnTo>
                    <a:pt x="448" y="113"/>
                  </a:lnTo>
                  <a:lnTo>
                    <a:pt x="294" y="120"/>
                  </a:lnTo>
                  <a:lnTo>
                    <a:pt x="294" y="293"/>
                  </a:lnTo>
                  <a:lnTo>
                    <a:pt x="147" y="314"/>
                  </a:lnTo>
                  <a:lnTo>
                    <a:pt x="147" y="487"/>
                  </a:lnTo>
                  <a:lnTo>
                    <a:pt x="0" y="487"/>
                  </a:lnTo>
                  <a:lnTo>
                    <a:pt x="0" y="1741"/>
                  </a:lnTo>
                  <a:lnTo>
                    <a:pt x="127" y="1748"/>
                  </a:lnTo>
                  <a:lnTo>
                    <a:pt x="375" y="1734"/>
                  </a:lnTo>
                  <a:lnTo>
                    <a:pt x="594" y="1712"/>
                  </a:lnTo>
                  <a:lnTo>
                    <a:pt x="807" y="1680"/>
                  </a:lnTo>
                  <a:lnTo>
                    <a:pt x="990" y="1646"/>
                  </a:lnTo>
                  <a:lnTo>
                    <a:pt x="1142" y="1627"/>
                  </a:lnTo>
                  <a:lnTo>
                    <a:pt x="1262" y="1621"/>
                  </a:lnTo>
                  <a:lnTo>
                    <a:pt x="1348" y="1639"/>
                  </a:lnTo>
                  <a:lnTo>
                    <a:pt x="1442" y="1699"/>
                  </a:lnTo>
                  <a:lnTo>
                    <a:pt x="1542" y="1639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EA00"/>
                </a:gs>
              </a:gsLst>
              <a:lin ang="0" scaled="1"/>
            </a:gra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8661" name="Freeform 9"/>
            <p:cNvSpPr/>
            <p:nvPr/>
          </p:nvSpPr>
          <p:spPr bwMode="auto">
            <a:xfrm>
              <a:off x="1118" y="1279"/>
              <a:ext cx="20" cy="566"/>
            </a:xfrm>
            <a:custGeom>
              <a:avLst/>
              <a:gdLst>
                <a:gd name="T0" fmla="*/ 0 w 62"/>
                <a:gd name="T1" fmla="*/ 566 h 1698"/>
                <a:gd name="T2" fmla="*/ 20 w 62"/>
                <a:gd name="T3" fmla="*/ 566 h 1698"/>
                <a:gd name="T4" fmla="*/ 20 w 62"/>
                <a:gd name="T5" fmla="*/ 0 h 1698"/>
                <a:gd name="T6" fmla="*/ 10 w 62"/>
                <a:gd name="T7" fmla="*/ 11 h 1698"/>
                <a:gd name="T8" fmla="*/ 0 w 62"/>
                <a:gd name="T9" fmla="*/ 1 h 1698"/>
                <a:gd name="T10" fmla="*/ 0 w 62"/>
                <a:gd name="T11" fmla="*/ 566 h 16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1698"/>
                <a:gd name="T20" fmla="*/ 62 w 62"/>
                <a:gd name="T21" fmla="*/ 1698 h 16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1698">
                  <a:moveTo>
                    <a:pt x="0" y="1698"/>
                  </a:moveTo>
                  <a:lnTo>
                    <a:pt x="62" y="1698"/>
                  </a:lnTo>
                  <a:lnTo>
                    <a:pt x="62" y="0"/>
                  </a:lnTo>
                  <a:lnTo>
                    <a:pt x="32" y="33"/>
                  </a:lnTo>
                  <a:lnTo>
                    <a:pt x="0" y="4"/>
                  </a:lnTo>
                  <a:lnTo>
                    <a:pt x="0" y="16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8662" name="Freeform 10"/>
            <p:cNvSpPr/>
            <p:nvPr/>
          </p:nvSpPr>
          <p:spPr bwMode="auto">
            <a:xfrm>
              <a:off x="631" y="1415"/>
              <a:ext cx="487" cy="448"/>
            </a:xfrm>
            <a:custGeom>
              <a:avLst/>
              <a:gdLst>
                <a:gd name="T0" fmla="*/ 0 w 1461"/>
                <a:gd name="T1" fmla="*/ 0 h 1346"/>
                <a:gd name="T2" fmla="*/ 54 w 1461"/>
                <a:gd name="T3" fmla="*/ 0 h 1346"/>
                <a:gd name="T4" fmla="*/ 54 w 1461"/>
                <a:gd name="T5" fmla="*/ 29 h 1346"/>
                <a:gd name="T6" fmla="*/ 23 w 1461"/>
                <a:gd name="T7" fmla="*/ 29 h 1346"/>
                <a:gd name="T8" fmla="*/ 23 w 1461"/>
                <a:gd name="T9" fmla="*/ 419 h 1346"/>
                <a:gd name="T10" fmla="*/ 81 w 1461"/>
                <a:gd name="T11" fmla="*/ 419 h 1346"/>
                <a:gd name="T12" fmla="*/ 140 w 1461"/>
                <a:gd name="T13" fmla="*/ 416 h 1346"/>
                <a:gd name="T14" fmla="*/ 200 w 1461"/>
                <a:gd name="T15" fmla="*/ 410 h 1346"/>
                <a:gd name="T16" fmla="*/ 324 w 1461"/>
                <a:gd name="T17" fmla="*/ 386 h 1346"/>
                <a:gd name="T18" fmla="*/ 368 w 1461"/>
                <a:gd name="T19" fmla="*/ 378 h 1346"/>
                <a:gd name="T20" fmla="*/ 400 w 1461"/>
                <a:gd name="T21" fmla="*/ 376 h 1346"/>
                <a:gd name="T22" fmla="*/ 428 w 1461"/>
                <a:gd name="T23" fmla="*/ 376 h 1346"/>
                <a:gd name="T24" fmla="*/ 453 w 1461"/>
                <a:gd name="T25" fmla="*/ 380 h 1346"/>
                <a:gd name="T26" fmla="*/ 473 w 1461"/>
                <a:gd name="T27" fmla="*/ 390 h 1346"/>
                <a:gd name="T28" fmla="*/ 487 w 1461"/>
                <a:gd name="T29" fmla="*/ 401 h 1346"/>
                <a:gd name="T30" fmla="*/ 487 w 1461"/>
                <a:gd name="T31" fmla="*/ 430 h 1346"/>
                <a:gd name="T32" fmla="*/ 473 w 1461"/>
                <a:gd name="T33" fmla="*/ 419 h 1346"/>
                <a:gd name="T34" fmla="*/ 453 w 1461"/>
                <a:gd name="T35" fmla="*/ 408 h 1346"/>
                <a:gd name="T36" fmla="*/ 428 w 1461"/>
                <a:gd name="T37" fmla="*/ 405 h 1346"/>
                <a:gd name="T38" fmla="*/ 400 w 1461"/>
                <a:gd name="T39" fmla="*/ 405 h 1346"/>
                <a:gd name="T40" fmla="*/ 368 w 1461"/>
                <a:gd name="T41" fmla="*/ 407 h 1346"/>
                <a:gd name="T42" fmla="*/ 324 w 1461"/>
                <a:gd name="T43" fmla="*/ 414 h 1346"/>
                <a:gd name="T44" fmla="*/ 200 w 1461"/>
                <a:gd name="T45" fmla="*/ 439 h 1346"/>
                <a:gd name="T46" fmla="*/ 140 w 1461"/>
                <a:gd name="T47" fmla="*/ 445 h 1346"/>
                <a:gd name="T48" fmla="*/ 81 w 1461"/>
                <a:gd name="T49" fmla="*/ 448 h 1346"/>
                <a:gd name="T50" fmla="*/ 0 w 1461"/>
                <a:gd name="T51" fmla="*/ 448 h 1346"/>
                <a:gd name="T52" fmla="*/ 0 w 1461"/>
                <a:gd name="T53" fmla="*/ 0 h 13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61"/>
                <a:gd name="T82" fmla="*/ 0 h 1346"/>
                <a:gd name="T83" fmla="*/ 1461 w 1461"/>
                <a:gd name="T84" fmla="*/ 1346 h 13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61" h="1346">
                  <a:moveTo>
                    <a:pt x="0" y="0"/>
                  </a:moveTo>
                  <a:lnTo>
                    <a:pt x="163" y="0"/>
                  </a:lnTo>
                  <a:lnTo>
                    <a:pt x="163" y="86"/>
                  </a:lnTo>
                  <a:lnTo>
                    <a:pt x="68" y="86"/>
                  </a:lnTo>
                  <a:lnTo>
                    <a:pt x="68" y="1260"/>
                  </a:lnTo>
                  <a:lnTo>
                    <a:pt x="244" y="1260"/>
                  </a:lnTo>
                  <a:lnTo>
                    <a:pt x="420" y="1250"/>
                  </a:lnTo>
                  <a:lnTo>
                    <a:pt x="601" y="1231"/>
                  </a:lnTo>
                  <a:lnTo>
                    <a:pt x="973" y="1159"/>
                  </a:lnTo>
                  <a:lnTo>
                    <a:pt x="1104" y="1137"/>
                  </a:lnTo>
                  <a:lnTo>
                    <a:pt x="1200" y="1131"/>
                  </a:lnTo>
                  <a:lnTo>
                    <a:pt x="1285" y="1131"/>
                  </a:lnTo>
                  <a:lnTo>
                    <a:pt x="1358" y="1142"/>
                  </a:lnTo>
                  <a:lnTo>
                    <a:pt x="1420" y="1173"/>
                  </a:lnTo>
                  <a:lnTo>
                    <a:pt x="1461" y="1204"/>
                  </a:lnTo>
                  <a:lnTo>
                    <a:pt x="1461" y="1292"/>
                  </a:lnTo>
                  <a:lnTo>
                    <a:pt x="1420" y="1260"/>
                  </a:lnTo>
                  <a:lnTo>
                    <a:pt x="1358" y="1227"/>
                  </a:lnTo>
                  <a:lnTo>
                    <a:pt x="1285" y="1217"/>
                  </a:lnTo>
                  <a:lnTo>
                    <a:pt x="1200" y="1217"/>
                  </a:lnTo>
                  <a:lnTo>
                    <a:pt x="1104" y="1222"/>
                  </a:lnTo>
                  <a:lnTo>
                    <a:pt x="973" y="1245"/>
                  </a:lnTo>
                  <a:lnTo>
                    <a:pt x="601" y="1319"/>
                  </a:lnTo>
                  <a:lnTo>
                    <a:pt x="420" y="1338"/>
                  </a:lnTo>
                  <a:lnTo>
                    <a:pt x="244" y="1346"/>
                  </a:lnTo>
                  <a:lnTo>
                    <a:pt x="0" y="1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8663" name="Freeform 11"/>
            <p:cNvSpPr/>
            <p:nvPr/>
          </p:nvSpPr>
          <p:spPr bwMode="auto">
            <a:xfrm>
              <a:off x="1139" y="1414"/>
              <a:ext cx="486" cy="449"/>
            </a:xfrm>
            <a:custGeom>
              <a:avLst/>
              <a:gdLst>
                <a:gd name="T0" fmla="*/ 486 w 1459"/>
                <a:gd name="T1" fmla="*/ 0 h 1347"/>
                <a:gd name="T2" fmla="*/ 432 w 1459"/>
                <a:gd name="T3" fmla="*/ 0 h 1347"/>
                <a:gd name="T4" fmla="*/ 432 w 1459"/>
                <a:gd name="T5" fmla="*/ 29 h 1347"/>
                <a:gd name="T6" fmla="*/ 464 w 1459"/>
                <a:gd name="T7" fmla="*/ 29 h 1347"/>
                <a:gd name="T8" fmla="*/ 464 w 1459"/>
                <a:gd name="T9" fmla="*/ 420 h 1347"/>
                <a:gd name="T10" fmla="*/ 406 w 1459"/>
                <a:gd name="T11" fmla="*/ 420 h 1347"/>
                <a:gd name="T12" fmla="*/ 347 w 1459"/>
                <a:gd name="T13" fmla="*/ 417 h 1347"/>
                <a:gd name="T14" fmla="*/ 286 w 1459"/>
                <a:gd name="T15" fmla="*/ 411 h 1347"/>
                <a:gd name="T16" fmla="*/ 162 w 1459"/>
                <a:gd name="T17" fmla="*/ 386 h 1347"/>
                <a:gd name="T18" fmla="*/ 119 w 1459"/>
                <a:gd name="T19" fmla="*/ 379 h 1347"/>
                <a:gd name="T20" fmla="*/ 87 w 1459"/>
                <a:gd name="T21" fmla="*/ 377 h 1347"/>
                <a:gd name="T22" fmla="*/ 59 w 1459"/>
                <a:gd name="T23" fmla="*/ 377 h 1347"/>
                <a:gd name="T24" fmla="*/ 35 w 1459"/>
                <a:gd name="T25" fmla="*/ 381 h 1347"/>
                <a:gd name="T26" fmla="*/ 14 w 1459"/>
                <a:gd name="T27" fmla="*/ 391 h 1347"/>
                <a:gd name="T28" fmla="*/ 0 w 1459"/>
                <a:gd name="T29" fmla="*/ 402 h 1347"/>
                <a:gd name="T30" fmla="*/ 0 w 1459"/>
                <a:gd name="T31" fmla="*/ 430 h 1347"/>
                <a:gd name="T32" fmla="*/ 14 w 1459"/>
                <a:gd name="T33" fmla="*/ 420 h 1347"/>
                <a:gd name="T34" fmla="*/ 35 w 1459"/>
                <a:gd name="T35" fmla="*/ 410 h 1347"/>
                <a:gd name="T36" fmla="*/ 59 w 1459"/>
                <a:gd name="T37" fmla="*/ 406 h 1347"/>
                <a:gd name="T38" fmla="*/ 87 w 1459"/>
                <a:gd name="T39" fmla="*/ 406 h 1347"/>
                <a:gd name="T40" fmla="*/ 119 w 1459"/>
                <a:gd name="T41" fmla="*/ 408 h 1347"/>
                <a:gd name="T42" fmla="*/ 162 w 1459"/>
                <a:gd name="T43" fmla="*/ 415 h 1347"/>
                <a:gd name="T44" fmla="*/ 286 w 1459"/>
                <a:gd name="T45" fmla="*/ 440 h 1347"/>
                <a:gd name="T46" fmla="*/ 347 w 1459"/>
                <a:gd name="T47" fmla="*/ 446 h 1347"/>
                <a:gd name="T48" fmla="*/ 406 w 1459"/>
                <a:gd name="T49" fmla="*/ 449 h 1347"/>
                <a:gd name="T50" fmla="*/ 486 w 1459"/>
                <a:gd name="T51" fmla="*/ 449 h 1347"/>
                <a:gd name="T52" fmla="*/ 486 w 1459"/>
                <a:gd name="T53" fmla="*/ 0 h 134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59"/>
                <a:gd name="T82" fmla="*/ 0 h 1347"/>
                <a:gd name="T83" fmla="*/ 1459 w 1459"/>
                <a:gd name="T84" fmla="*/ 1347 h 134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59" h="1347">
                  <a:moveTo>
                    <a:pt x="1459" y="0"/>
                  </a:moveTo>
                  <a:lnTo>
                    <a:pt x="1298" y="0"/>
                  </a:lnTo>
                  <a:lnTo>
                    <a:pt x="1298" y="88"/>
                  </a:lnTo>
                  <a:lnTo>
                    <a:pt x="1392" y="88"/>
                  </a:lnTo>
                  <a:lnTo>
                    <a:pt x="1392" y="1260"/>
                  </a:lnTo>
                  <a:lnTo>
                    <a:pt x="1218" y="1260"/>
                  </a:lnTo>
                  <a:lnTo>
                    <a:pt x="1041" y="1251"/>
                  </a:lnTo>
                  <a:lnTo>
                    <a:pt x="860" y="1232"/>
                  </a:lnTo>
                  <a:lnTo>
                    <a:pt x="487" y="1159"/>
                  </a:lnTo>
                  <a:lnTo>
                    <a:pt x="356" y="1137"/>
                  </a:lnTo>
                  <a:lnTo>
                    <a:pt x="261" y="1131"/>
                  </a:lnTo>
                  <a:lnTo>
                    <a:pt x="176" y="1131"/>
                  </a:lnTo>
                  <a:lnTo>
                    <a:pt x="104" y="1142"/>
                  </a:lnTo>
                  <a:lnTo>
                    <a:pt x="41" y="1174"/>
                  </a:lnTo>
                  <a:lnTo>
                    <a:pt x="0" y="1205"/>
                  </a:lnTo>
                  <a:lnTo>
                    <a:pt x="0" y="1290"/>
                  </a:lnTo>
                  <a:lnTo>
                    <a:pt x="41" y="1260"/>
                  </a:lnTo>
                  <a:lnTo>
                    <a:pt x="104" y="1229"/>
                  </a:lnTo>
                  <a:lnTo>
                    <a:pt x="176" y="1219"/>
                  </a:lnTo>
                  <a:lnTo>
                    <a:pt x="261" y="1219"/>
                  </a:lnTo>
                  <a:lnTo>
                    <a:pt x="356" y="1224"/>
                  </a:lnTo>
                  <a:lnTo>
                    <a:pt x="487" y="1246"/>
                  </a:lnTo>
                  <a:lnTo>
                    <a:pt x="860" y="1319"/>
                  </a:lnTo>
                  <a:lnTo>
                    <a:pt x="1041" y="1337"/>
                  </a:lnTo>
                  <a:lnTo>
                    <a:pt x="1218" y="1347"/>
                  </a:lnTo>
                  <a:lnTo>
                    <a:pt x="1459" y="1347"/>
                  </a:lnTo>
                  <a:lnTo>
                    <a:pt x="14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8664" name="Freeform 12"/>
            <p:cNvSpPr/>
            <p:nvPr/>
          </p:nvSpPr>
          <p:spPr bwMode="auto">
            <a:xfrm>
              <a:off x="682" y="1355"/>
              <a:ext cx="436" cy="451"/>
            </a:xfrm>
            <a:custGeom>
              <a:avLst/>
              <a:gdLst>
                <a:gd name="T0" fmla="*/ 0 w 1308"/>
                <a:gd name="T1" fmla="*/ 2 h 1351"/>
                <a:gd name="T2" fmla="*/ 27 w 1308"/>
                <a:gd name="T3" fmla="*/ 2 h 1351"/>
                <a:gd name="T4" fmla="*/ 53 w 1308"/>
                <a:gd name="T5" fmla="*/ 0 h 1351"/>
                <a:gd name="T6" fmla="*/ 53 w 1308"/>
                <a:gd name="T7" fmla="*/ 29 h 1351"/>
                <a:gd name="T8" fmla="*/ 21 w 1308"/>
                <a:gd name="T9" fmla="*/ 30 h 1351"/>
                <a:gd name="T10" fmla="*/ 21 w 1308"/>
                <a:gd name="T11" fmla="*/ 422 h 1351"/>
                <a:gd name="T12" fmla="*/ 30 w 1308"/>
                <a:gd name="T13" fmla="*/ 422 h 1351"/>
                <a:gd name="T14" fmla="*/ 89 w 1308"/>
                <a:gd name="T15" fmla="*/ 419 h 1351"/>
                <a:gd name="T16" fmla="*/ 149 w 1308"/>
                <a:gd name="T17" fmla="*/ 413 h 1351"/>
                <a:gd name="T18" fmla="*/ 273 w 1308"/>
                <a:gd name="T19" fmla="*/ 389 h 1351"/>
                <a:gd name="T20" fmla="*/ 317 w 1308"/>
                <a:gd name="T21" fmla="*/ 381 h 1351"/>
                <a:gd name="T22" fmla="*/ 349 w 1308"/>
                <a:gd name="T23" fmla="*/ 379 h 1351"/>
                <a:gd name="T24" fmla="*/ 377 w 1308"/>
                <a:gd name="T25" fmla="*/ 379 h 1351"/>
                <a:gd name="T26" fmla="*/ 402 w 1308"/>
                <a:gd name="T27" fmla="*/ 382 h 1351"/>
                <a:gd name="T28" fmla="*/ 422 w 1308"/>
                <a:gd name="T29" fmla="*/ 393 h 1351"/>
                <a:gd name="T30" fmla="*/ 436 w 1308"/>
                <a:gd name="T31" fmla="*/ 404 h 1351"/>
                <a:gd name="T32" fmla="*/ 436 w 1308"/>
                <a:gd name="T33" fmla="*/ 432 h 1351"/>
                <a:gd name="T34" fmla="*/ 422 w 1308"/>
                <a:gd name="T35" fmla="*/ 422 h 1351"/>
                <a:gd name="T36" fmla="*/ 402 w 1308"/>
                <a:gd name="T37" fmla="*/ 412 h 1351"/>
                <a:gd name="T38" fmla="*/ 377 w 1308"/>
                <a:gd name="T39" fmla="*/ 408 h 1351"/>
                <a:gd name="T40" fmla="*/ 349 w 1308"/>
                <a:gd name="T41" fmla="*/ 408 h 1351"/>
                <a:gd name="T42" fmla="*/ 317 w 1308"/>
                <a:gd name="T43" fmla="*/ 410 h 1351"/>
                <a:gd name="T44" fmla="*/ 273 w 1308"/>
                <a:gd name="T45" fmla="*/ 417 h 1351"/>
                <a:gd name="T46" fmla="*/ 149 w 1308"/>
                <a:gd name="T47" fmla="*/ 442 h 1351"/>
                <a:gd name="T48" fmla="*/ 89 w 1308"/>
                <a:gd name="T49" fmla="*/ 448 h 1351"/>
                <a:gd name="T50" fmla="*/ 30 w 1308"/>
                <a:gd name="T51" fmla="*/ 451 h 1351"/>
                <a:gd name="T52" fmla="*/ 0 w 1308"/>
                <a:gd name="T53" fmla="*/ 451 h 1351"/>
                <a:gd name="T54" fmla="*/ 0 w 1308"/>
                <a:gd name="T55" fmla="*/ 2 h 135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8"/>
                <a:gd name="T85" fmla="*/ 0 h 1351"/>
                <a:gd name="T86" fmla="*/ 1308 w 1308"/>
                <a:gd name="T87" fmla="*/ 1351 h 135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8" h="1351">
                  <a:moveTo>
                    <a:pt x="0" y="5"/>
                  </a:moveTo>
                  <a:lnTo>
                    <a:pt x="82" y="5"/>
                  </a:lnTo>
                  <a:lnTo>
                    <a:pt x="159" y="0"/>
                  </a:lnTo>
                  <a:lnTo>
                    <a:pt x="159" y="86"/>
                  </a:lnTo>
                  <a:lnTo>
                    <a:pt x="62" y="91"/>
                  </a:lnTo>
                  <a:lnTo>
                    <a:pt x="62" y="1263"/>
                  </a:lnTo>
                  <a:lnTo>
                    <a:pt x="91" y="1265"/>
                  </a:lnTo>
                  <a:lnTo>
                    <a:pt x="267" y="1255"/>
                  </a:lnTo>
                  <a:lnTo>
                    <a:pt x="448" y="1236"/>
                  </a:lnTo>
                  <a:lnTo>
                    <a:pt x="820" y="1164"/>
                  </a:lnTo>
                  <a:lnTo>
                    <a:pt x="951" y="1141"/>
                  </a:lnTo>
                  <a:lnTo>
                    <a:pt x="1047" y="1136"/>
                  </a:lnTo>
                  <a:lnTo>
                    <a:pt x="1132" y="1136"/>
                  </a:lnTo>
                  <a:lnTo>
                    <a:pt x="1205" y="1145"/>
                  </a:lnTo>
                  <a:lnTo>
                    <a:pt x="1267" y="1178"/>
                  </a:lnTo>
                  <a:lnTo>
                    <a:pt x="1308" y="1209"/>
                  </a:lnTo>
                  <a:lnTo>
                    <a:pt x="1308" y="1295"/>
                  </a:lnTo>
                  <a:lnTo>
                    <a:pt x="1267" y="1265"/>
                  </a:lnTo>
                  <a:lnTo>
                    <a:pt x="1205" y="1233"/>
                  </a:lnTo>
                  <a:lnTo>
                    <a:pt x="1132" y="1222"/>
                  </a:lnTo>
                  <a:lnTo>
                    <a:pt x="1047" y="1222"/>
                  </a:lnTo>
                  <a:lnTo>
                    <a:pt x="951" y="1227"/>
                  </a:lnTo>
                  <a:lnTo>
                    <a:pt x="820" y="1250"/>
                  </a:lnTo>
                  <a:lnTo>
                    <a:pt x="448" y="1324"/>
                  </a:lnTo>
                  <a:lnTo>
                    <a:pt x="267" y="1341"/>
                  </a:lnTo>
                  <a:lnTo>
                    <a:pt x="91" y="1351"/>
                  </a:lnTo>
                  <a:lnTo>
                    <a:pt x="0" y="1351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8665" name="Freeform 13"/>
            <p:cNvSpPr/>
            <p:nvPr/>
          </p:nvSpPr>
          <p:spPr bwMode="auto">
            <a:xfrm>
              <a:off x="1139" y="1354"/>
              <a:ext cx="436" cy="451"/>
            </a:xfrm>
            <a:custGeom>
              <a:avLst/>
              <a:gdLst>
                <a:gd name="T0" fmla="*/ 436 w 1307"/>
                <a:gd name="T1" fmla="*/ 2 h 1352"/>
                <a:gd name="T2" fmla="*/ 409 w 1307"/>
                <a:gd name="T3" fmla="*/ 2 h 1352"/>
                <a:gd name="T4" fmla="*/ 384 w 1307"/>
                <a:gd name="T5" fmla="*/ 0 h 1352"/>
                <a:gd name="T6" fmla="*/ 384 w 1307"/>
                <a:gd name="T7" fmla="*/ 29 h 1352"/>
                <a:gd name="T8" fmla="*/ 415 w 1307"/>
                <a:gd name="T9" fmla="*/ 31 h 1352"/>
                <a:gd name="T10" fmla="*/ 415 w 1307"/>
                <a:gd name="T11" fmla="*/ 422 h 1352"/>
                <a:gd name="T12" fmla="*/ 406 w 1307"/>
                <a:gd name="T13" fmla="*/ 422 h 1352"/>
                <a:gd name="T14" fmla="*/ 347 w 1307"/>
                <a:gd name="T15" fmla="*/ 419 h 1352"/>
                <a:gd name="T16" fmla="*/ 287 w 1307"/>
                <a:gd name="T17" fmla="*/ 413 h 1352"/>
                <a:gd name="T18" fmla="*/ 162 w 1307"/>
                <a:gd name="T19" fmla="*/ 389 h 1352"/>
                <a:gd name="T20" fmla="*/ 119 w 1307"/>
                <a:gd name="T21" fmla="*/ 381 h 1352"/>
                <a:gd name="T22" fmla="*/ 87 w 1307"/>
                <a:gd name="T23" fmla="*/ 379 h 1352"/>
                <a:gd name="T24" fmla="*/ 59 w 1307"/>
                <a:gd name="T25" fmla="*/ 379 h 1352"/>
                <a:gd name="T26" fmla="*/ 35 w 1307"/>
                <a:gd name="T27" fmla="*/ 383 h 1352"/>
                <a:gd name="T28" fmla="*/ 14 w 1307"/>
                <a:gd name="T29" fmla="*/ 394 h 1352"/>
                <a:gd name="T30" fmla="*/ 0 w 1307"/>
                <a:gd name="T31" fmla="*/ 404 h 1352"/>
                <a:gd name="T32" fmla="*/ 0 w 1307"/>
                <a:gd name="T33" fmla="*/ 432 h 1352"/>
                <a:gd name="T34" fmla="*/ 14 w 1307"/>
                <a:gd name="T35" fmla="*/ 422 h 1352"/>
                <a:gd name="T36" fmla="*/ 35 w 1307"/>
                <a:gd name="T37" fmla="*/ 412 h 1352"/>
                <a:gd name="T38" fmla="*/ 59 w 1307"/>
                <a:gd name="T39" fmla="*/ 409 h 1352"/>
                <a:gd name="T40" fmla="*/ 87 w 1307"/>
                <a:gd name="T41" fmla="*/ 409 h 1352"/>
                <a:gd name="T42" fmla="*/ 119 w 1307"/>
                <a:gd name="T43" fmla="*/ 410 h 1352"/>
                <a:gd name="T44" fmla="*/ 162 w 1307"/>
                <a:gd name="T45" fmla="*/ 418 h 1352"/>
                <a:gd name="T46" fmla="*/ 287 w 1307"/>
                <a:gd name="T47" fmla="*/ 442 h 1352"/>
                <a:gd name="T48" fmla="*/ 347 w 1307"/>
                <a:gd name="T49" fmla="*/ 448 h 1352"/>
                <a:gd name="T50" fmla="*/ 406 w 1307"/>
                <a:gd name="T51" fmla="*/ 451 h 1352"/>
                <a:gd name="T52" fmla="*/ 436 w 1307"/>
                <a:gd name="T53" fmla="*/ 451 h 1352"/>
                <a:gd name="T54" fmla="*/ 436 w 1307"/>
                <a:gd name="T55" fmla="*/ 2 h 13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07"/>
                <a:gd name="T85" fmla="*/ 0 h 1352"/>
                <a:gd name="T86" fmla="*/ 1307 w 1307"/>
                <a:gd name="T87" fmla="*/ 1352 h 13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07" h="1352">
                  <a:moveTo>
                    <a:pt x="1307" y="5"/>
                  </a:moveTo>
                  <a:lnTo>
                    <a:pt x="1226" y="5"/>
                  </a:lnTo>
                  <a:lnTo>
                    <a:pt x="1150" y="0"/>
                  </a:lnTo>
                  <a:lnTo>
                    <a:pt x="1150" y="88"/>
                  </a:lnTo>
                  <a:lnTo>
                    <a:pt x="1244" y="94"/>
                  </a:lnTo>
                  <a:lnTo>
                    <a:pt x="1244" y="1266"/>
                  </a:lnTo>
                  <a:lnTo>
                    <a:pt x="1218" y="1266"/>
                  </a:lnTo>
                  <a:lnTo>
                    <a:pt x="1041" y="1257"/>
                  </a:lnTo>
                  <a:lnTo>
                    <a:pt x="860" y="1238"/>
                  </a:lnTo>
                  <a:lnTo>
                    <a:pt x="487" y="1165"/>
                  </a:lnTo>
                  <a:lnTo>
                    <a:pt x="356" y="1142"/>
                  </a:lnTo>
                  <a:lnTo>
                    <a:pt x="261" y="1137"/>
                  </a:lnTo>
                  <a:lnTo>
                    <a:pt x="176" y="1137"/>
                  </a:lnTo>
                  <a:lnTo>
                    <a:pt x="104" y="1147"/>
                  </a:lnTo>
                  <a:lnTo>
                    <a:pt x="41" y="1180"/>
                  </a:lnTo>
                  <a:lnTo>
                    <a:pt x="0" y="1211"/>
                  </a:lnTo>
                  <a:lnTo>
                    <a:pt x="0" y="1296"/>
                  </a:lnTo>
                  <a:lnTo>
                    <a:pt x="41" y="1266"/>
                  </a:lnTo>
                  <a:lnTo>
                    <a:pt x="104" y="1235"/>
                  </a:lnTo>
                  <a:lnTo>
                    <a:pt x="176" y="1225"/>
                  </a:lnTo>
                  <a:lnTo>
                    <a:pt x="261" y="1225"/>
                  </a:lnTo>
                  <a:lnTo>
                    <a:pt x="356" y="1230"/>
                  </a:lnTo>
                  <a:lnTo>
                    <a:pt x="487" y="1252"/>
                  </a:lnTo>
                  <a:lnTo>
                    <a:pt x="860" y="1324"/>
                  </a:lnTo>
                  <a:lnTo>
                    <a:pt x="1041" y="1343"/>
                  </a:lnTo>
                  <a:lnTo>
                    <a:pt x="1218" y="1352"/>
                  </a:lnTo>
                  <a:lnTo>
                    <a:pt x="1307" y="1352"/>
                  </a:lnTo>
                  <a:lnTo>
                    <a:pt x="1307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8666" name="Freeform 14"/>
            <p:cNvSpPr/>
            <p:nvPr/>
          </p:nvSpPr>
          <p:spPr bwMode="auto">
            <a:xfrm>
              <a:off x="732" y="1256"/>
              <a:ext cx="386" cy="490"/>
            </a:xfrm>
            <a:custGeom>
              <a:avLst/>
              <a:gdLst>
                <a:gd name="T0" fmla="*/ 386 w 1158"/>
                <a:gd name="T1" fmla="*/ 444 h 1472"/>
                <a:gd name="T2" fmla="*/ 372 w 1158"/>
                <a:gd name="T3" fmla="*/ 433 h 1472"/>
                <a:gd name="T4" fmla="*/ 352 w 1158"/>
                <a:gd name="T5" fmla="*/ 423 h 1472"/>
                <a:gd name="T6" fmla="*/ 327 w 1158"/>
                <a:gd name="T7" fmla="*/ 419 h 1472"/>
                <a:gd name="T8" fmla="*/ 299 w 1158"/>
                <a:gd name="T9" fmla="*/ 419 h 1472"/>
                <a:gd name="T10" fmla="*/ 267 w 1158"/>
                <a:gd name="T11" fmla="*/ 421 h 1472"/>
                <a:gd name="T12" fmla="*/ 223 w 1158"/>
                <a:gd name="T13" fmla="*/ 429 h 1472"/>
                <a:gd name="T14" fmla="*/ 99 w 1158"/>
                <a:gd name="T15" fmla="*/ 453 h 1472"/>
                <a:gd name="T16" fmla="*/ 39 w 1158"/>
                <a:gd name="T17" fmla="*/ 459 h 1472"/>
                <a:gd name="T18" fmla="*/ 20 w 1158"/>
                <a:gd name="T19" fmla="*/ 460 h 1472"/>
                <a:gd name="T20" fmla="*/ 20 w 1158"/>
                <a:gd name="T21" fmla="*/ 69 h 1472"/>
                <a:gd name="T22" fmla="*/ 39 w 1158"/>
                <a:gd name="T23" fmla="*/ 69 h 1472"/>
                <a:gd name="T24" fmla="*/ 99 w 1158"/>
                <a:gd name="T25" fmla="*/ 62 h 1472"/>
                <a:gd name="T26" fmla="*/ 223 w 1158"/>
                <a:gd name="T27" fmla="*/ 38 h 1472"/>
                <a:gd name="T28" fmla="*/ 267 w 1158"/>
                <a:gd name="T29" fmla="*/ 31 h 1472"/>
                <a:gd name="T30" fmla="*/ 299 w 1158"/>
                <a:gd name="T31" fmla="*/ 29 h 1472"/>
                <a:gd name="T32" fmla="*/ 327 w 1158"/>
                <a:gd name="T33" fmla="*/ 29 h 1472"/>
                <a:gd name="T34" fmla="*/ 352 w 1158"/>
                <a:gd name="T35" fmla="*/ 32 h 1472"/>
                <a:gd name="T36" fmla="*/ 372 w 1158"/>
                <a:gd name="T37" fmla="*/ 43 h 1472"/>
                <a:gd name="T38" fmla="*/ 386 w 1158"/>
                <a:gd name="T39" fmla="*/ 53 h 1472"/>
                <a:gd name="T40" fmla="*/ 386 w 1158"/>
                <a:gd name="T41" fmla="*/ 25 h 1472"/>
                <a:gd name="T42" fmla="*/ 372 w 1158"/>
                <a:gd name="T43" fmla="*/ 14 h 1472"/>
                <a:gd name="T44" fmla="*/ 352 w 1158"/>
                <a:gd name="T45" fmla="*/ 4 h 1472"/>
                <a:gd name="T46" fmla="*/ 327 w 1158"/>
                <a:gd name="T47" fmla="*/ 0 h 1472"/>
                <a:gd name="T48" fmla="*/ 299 w 1158"/>
                <a:gd name="T49" fmla="*/ 0 h 1472"/>
                <a:gd name="T50" fmla="*/ 267 w 1158"/>
                <a:gd name="T51" fmla="*/ 2 h 1472"/>
                <a:gd name="T52" fmla="*/ 223 w 1158"/>
                <a:gd name="T53" fmla="*/ 9 h 1472"/>
                <a:gd name="T54" fmla="*/ 99 w 1158"/>
                <a:gd name="T55" fmla="*/ 33 h 1472"/>
                <a:gd name="T56" fmla="*/ 39 w 1158"/>
                <a:gd name="T57" fmla="*/ 40 h 1472"/>
                <a:gd name="T58" fmla="*/ 0 w 1158"/>
                <a:gd name="T59" fmla="*/ 42 h 1472"/>
                <a:gd name="T60" fmla="*/ 0 w 1158"/>
                <a:gd name="T61" fmla="*/ 490 h 1472"/>
                <a:gd name="T62" fmla="*/ 39 w 1158"/>
                <a:gd name="T63" fmla="*/ 488 h 1472"/>
                <a:gd name="T64" fmla="*/ 99 w 1158"/>
                <a:gd name="T65" fmla="*/ 482 h 1472"/>
                <a:gd name="T66" fmla="*/ 223 w 1158"/>
                <a:gd name="T67" fmla="*/ 457 h 1472"/>
                <a:gd name="T68" fmla="*/ 267 w 1158"/>
                <a:gd name="T69" fmla="*/ 450 h 1472"/>
                <a:gd name="T70" fmla="*/ 299 w 1158"/>
                <a:gd name="T71" fmla="*/ 448 h 1472"/>
                <a:gd name="T72" fmla="*/ 327 w 1158"/>
                <a:gd name="T73" fmla="*/ 448 h 1472"/>
                <a:gd name="T74" fmla="*/ 352 w 1158"/>
                <a:gd name="T75" fmla="*/ 452 h 1472"/>
                <a:gd name="T76" fmla="*/ 372 w 1158"/>
                <a:gd name="T77" fmla="*/ 462 h 1472"/>
                <a:gd name="T78" fmla="*/ 386 w 1158"/>
                <a:gd name="T79" fmla="*/ 473 h 1472"/>
                <a:gd name="T80" fmla="*/ 386 w 1158"/>
                <a:gd name="T81" fmla="*/ 444 h 14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8"/>
                <a:gd name="T124" fmla="*/ 0 h 1472"/>
                <a:gd name="T125" fmla="*/ 1158 w 1158"/>
                <a:gd name="T126" fmla="*/ 1472 h 14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8" h="1472">
                  <a:moveTo>
                    <a:pt x="1158" y="1333"/>
                  </a:moveTo>
                  <a:lnTo>
                    <a:pt x="1117" y="1302"/>
                  </a:lnTo>
                  <a:lnTo>
                    <a:pt x="1055" y="1271"/>
                  </a:lnTo>
                  <a:lnTo>
                    <a:pt x="982" y="1260"/>
                  </a:lnTo>
                  <a:lnTo>
                    <a:pt x="897" y="1260"/>
                  </a:lnTo>
                  <a:lnTo>
                    <a:pt x="801" y="1266"/>
                  </a:lnTo>
                  <a:lnTo>
                    <a:pt x="670" y="1288"/>
                  </a:lnTo>
                  <a:lnTo>
                    <a:pt x="298" y="1360"/>
                  </a:lnTo>
                  <a:lnTo>
                    <a:pt x="117" y="1379"/>
                  </a:lnTo>
                  <a:lnTo>
                    <a:pt x="61" y="1381"/>
                  </a:lnTo>
                  <a:lnTo>
                    <a:pt x="61" y="206"/>
                  </a:lnTo>
                  <a:lnTo>
                    <a:pt x="117" y="206"/>
                  </a:lnTo>
                  <a:lnTo>
                    <a:pt x="298" y="187"/>
                  </a:lnTo>
                  <a:lnTo>
                    <a:pt x="670" y="114"/>
                  </a:lnTo>
                  <a:lnTo>
                    <a:pt x="801" y="92"/>
                  </a:lnTo>
                  <a:lnTo>
                    <a:pt x="897" y="87"/>
                  </a:lnTo>
                  <a:lnTo>
                    <a:pt x="982" y="87"/>
                  </a:lnTo>
                  <a:lnTo>
                    <a:pt x="1055" y="97"/>
                  </a:lnTo>
                  <a:lnTo>
                    <a:pt x="1117" y="129"/>
                  </a:lnTo>
                  <a:lnTo>
                    <a:pt x="1158" y="160"/>
                  </a:lnTo>
                  <a:lnTo>
                    <a:pt x="1158" y="75"/>
                  </a:lnTo>
                  <a:lnTo>
                    <a:pt x="1117" y="41"/>
                  </a:lnTo>
                  <a:lnTo>
                    <a:pt x="1055" y="11"/>
                  </a:lnTo>
                  <a:lnTo>
                    <a:pt x="982" y="0"/>
                  </a:lnTo>
                  <a:lnTo>
                    <a:pt x="897" y="0"/>
                  </a:lnTo>
                  <a:lnTo>
                    <a:pt x="801" y="6"/>
                  </a:lnTo>
                  <a:lnTo>
                    <a:pt x="670" y="28"/>
                  </a:lnTo>
                  <a:lnTo>
                    <a:pt x="298" y="100"/>
                  </a:lnTo>
                  <a:lnTo>
                    <a:pt x="117" y="119"/>
                  </a:lnTo>
                  <a:lnTo>
                    <a:pt x="0" y="126"/>
                  </a:lnTo>
                  <a:lnTo>
                    <a:pt x="0" y="1472"/>
                  </a:lnTo>
                  <a:lnTo>
                    <a:pt x="117" y="1467"/>
                  </a:lnTo>
                  <a:lnTo>
                    <a:pt x="298" y="1447"/>
                  </a:lnTo>
                  <a:lnTo>
                    <a:pt x="670" y="1374"/>
                  </a:lnTo>
                  <a:lnTo>
                    <a:pt x="801" y="1352"/>
                  </a:lnTo>
                  <a:lnTo>
                    <a:pt x="897" y="1347"/>
                  </a:lnTo>
                  <a:lnTo>
                    <a:pt x="982" y="1347"/>
                  </a:lnTo>
                  <a:lnTo>
                    <a:pt x="1055" y="1357"/>
                  </a:lnTo>
                  <a:lnTo>
                    <a:pt x="1117" y="1389"/>
                  </a:lnTo>
                  <a:lnTo>
                    <a:pt x="1158" y="1420"/>
                  </a:lnTo>
                  <a:lnTo>
                    <a:pt x="1158" y="13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8667" name="Freeform 15"/>
            <p:cNvSpPr/>
            <p:nvPr/>
          </p:nvSpPr>
          <p:spPr bwMode="auto">
            <a:xfrm>
              <a:off x="1139" y="1255"/>
              <a:ext cx="386" cy="491"/>
            </a:xfrm>
            <a:custGeom>
              <a:avLst/>
              <a:gdLst>
                <a:gd name="T0" fmla="*/ 0 w 1158"/>
                <a:gd name="T1" fmla="*/ 445 h 1473"/>
                <a:gd name="T2" fmla="*/ 14 w 1158"/>
                <a:gd name="T3" fmla="*/ 434 h 1473"/>
                <a:gd name="T4" fmla="*/ 35 w 1158"/>
                <a:gd name="T5" fmla="*/ 423 h 1473"/>
                <a:gd name="T6" fmla="*/ 59 w 1158"/>
                <a:gd name="T7" fmla="*/ 420 h 1473"/>
                <a:gd name="T8" fmla="*/ 87 w 1158"/>
                <a:gd name="T9" fmla="*/ 420 h 1473"/>
                <a:gd name="T10" fmla="*/ 119 w 1158"/>
                <a:gd name="T11" fmla="*/ 422 h 1473"/>
                <a:gd name="T12" fmla="*/ 162 w 1158"/>
                <a:gd name="T13" fmla="*/ 429 h 1473"/>
                <a:gd name="T14" fmla="*/ 287 w 1158"/>
                <a:gd name="T15" fmla="*/ 454 h 1473"/>
                <a:gd name="T16" fmla="*/ 347 w 1158"/>
                <a:gd name="T17" fmla="*/ 460 h 1473"/>
                <a:gd name="T18" fmla="*/ 366 w 1158"/>
                <a:gd name="T19" fmla="*/ 460 h 1473"/>
                <a:gd name="T20" fmla="*/ 366 w 1158"/>
                <a:gd name="T21" fmla="*/ 69 h 1473"/>
                <a:gd name="T22" fmla="*/ 347 w 1158"/>
                <a:gd name="T23" fmla="*/ 68 h 1473"/>
                <a:gd name="T24" fmla="*/ 287 w 1158"/>
                <a:gd name="T25" fmla="*/ 62 h 1473"/>
                <a:gd name="T26" fmla="*/ 162 w 1158"/>
                <a:gd name="T27" fmla="*/ 38 h 1473"/>
                <a:gd name="T28" fmla="*/ 119 w 1158"/>
                <a:gd name="T29" fmla="*/ 31 h 1473"/>
                <a:gd name="T30" fmla="*/ 87 w 1158"/>
                <a:gd name="T31" fmla="*/ 29 h 1473"/>
                <a:gd name="T32" fmla="*/ 59 w 1158"/>
                <a:gd name="T33" fmla="*/ 29 h 1473"/>
                <a:gd name="T34" fmla="*/ 35 w 1158"/>
                <a:gd name="T35" fmla="*/ 33 h 1473"/>
                <a:gd name="T36" fmla="*/ 14 w 1158"/>
                <a:gd name="T37" fmla="*/ 44 h 1473"/>
                <a:gd name="T38" fmla="*/ 0 w 1158"/>
                <a:gd name="T39" fmla="*/ 54 h 1473"/>
                <a:gd name="T40" fmla="*/ 0 w 1158"/>
                <a:gd name="T41" fmla="*/ 25 h 1473"/>
                <a:gd name="T42" fmla="*/ 14 w 1158"/>
                <a:gd name="T43" fmla="*/ 14 h 1473"/>
                <a:gd name="T44" fmla="*/ 35 w 1158"/>
                <a:gd name="T45" fmla="*/ 3 h 1473"/>
                <a:gd name="T46" fmla="*/ 59 w 1158"/>
                <a:gd name="T47" fmla="*/ 0 h 1473"/>
                <a:gd name="T48" fmla="*/ 87 w 1158"/>
                <a:gd name="T49" fmla="*/ 0 h 1473"/>
                <a:gd name="T50" fmla="*/ 119 w 1158"/>
                <a:gd name="T51" fmla="*/ 2 h 1473"/>
                <a:gd name="T52" fmla="*/ 162 w 1158"/>
                <a:gd name="T53" fmla="*/ 9 h 1473"/>
                <a:gd name="T54" fmla="*/ 287 w 1158"/>
                <a:gd name="T55" fmla="*/ 34 h 1473"/>
                <a:gd name="T56" fmla="*/ 347 w 1158"/>
                <a:gd name="T57" fmla="*/ 40 h 1473"/>
                <a:gd name="T58" fmla="*/ 386 w 1158"/>
                <a:gd name="T59" fmla="*/ 42 h 1473"/>
                <a:gd name="T60" fmla="*/ 386 w 1158"/>
                <a:gd name="T61" fmla="*/ 491 h 1473"/>
                <a:gd name="T62" fmla="*/ 347 w 1158"/>
                <a:gd name="T63" fmla="*/ 489 h 1473"/>
                <a:gd name="T64" fmla="*/ 287 w 1158"/>
                <a:gd name="T65" fmla="*/ 482 h 1473"/>
                <a:gd name="T66" fmla="*/ 162 w 1158"/>
                <a:gd name="T67" fmla="*/ 458 h 1473"/>
                <a:gd name="T68" fmla="*/ 119 w 1158"/>
                <a:gd name="T69" fmla="*/ 451 h 1473"/>
                <a:gd name="T70" fmla="*/ 87 w 1158"/>
                <a:gd name="T71" fmla="*/ 449 h 1473"/>
                <a:gd name="T72" fmla="*/ 59 w 1158"/>
                <a:gd name="T73" fmla="*/ 449 h 1473"/>
                <a:gd name="T74" fmla="*/ 35 w 1158"/>
                <a:gd name="T75" fmla="*/ 453 h 1473"/>
                <a:gd name="T76" fmla="*/ 14 w 1158"/>
                <a:gd name="T77" fmla="*/ 463 h 1473"/>
                <a:gd name="T78" fmla="*/ 0 w 1158"/>
                <a:gd name="T79" fmla="*/ 474 h 1473"/>
                <a:gd name="T80" fmla="*/ 0 w 1158"/>
                <a:gd name="T81" fmla="*/ 445 h 147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8"/>
                <a:gd name="T124" fmla="*/ 0 h 1473"/>
                <a:gd name="T125" fmla="*/ 1158 w 1158"/>
                <a:gd name="T126" fmla="*/ 1473 h 147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8" h="1473">
                  <a:moveTo>
                    <a:pt x="0" y="1334"/>
                  </a:moveTo>
                  <a:lnTo>
                    <a:pt x="41" y="1303"/>
                  </a:lnTo>
                  <a:lnTo>
                    <a:pt x="104" y="1270"/>
                  </a:lnTo>
                  <a:lnTo>
                    <a:pt x="176" y="1260"/>
                  </a:lnTo>
                  <a:lnTo>
                    <a:pt x="261" y="1260"/>
                  </a:lnTo>
                  <a:lnTo>
                    <a:pt x="356" y="1265"/>
                  </a:lnTo>
                  <a:lnTo>
                    <a:pt x="487" y="1287"/>
                  </a:lnTo>
                  <a:lnTo>
                    <a:pt x="860" y="1362"/>
                  </a:lnTo>
                  <a:lnTo>
                    <a:pt x="1041" y="1380"/>
                  </a:lnTo>
                  <a:lnTo>
                    <a:pt x="1097" y="1380"/>
                  </a:lnTo>
                  <a:lnTo>
                    <a:pt x="1097" y="207"/>
                  </a:lnTo>
                  <a:lnTo>
                    <a:pt x="1041" y="205"/>
                  </a:lnTo>
                  <a:lnTo>
                    <a:pt x="860" y="187"/>
                  </a:lnTo>
                  <a:lnTo>
                    <a:pt x="487" y="115"/>
                  </a:lnTo>
                  <a:lnTo>
                    <a:pt x="356" y="93"/>
                  </a:lnTo>
                  <a:lnTo>
                    <a:pt x="261" y="88"/>
                  </a:lnTo>
                  <a:lnTo>
                    <a:pt x="176" y="88"/>
                  </a:lnTo>
                  <a:lnTo>
                    <a:pt x="104" y="98"/>
                  </a:lnTo>
                  <a:lnTo>
                    <a:pt x="41" y="131"/>
                  </a:lnTo>
                  <a:lnTo>
                    <a:pt x="0" y="161"/>
                  </a:lnTo>
                  <a:lnTo>
                    <a:pt x="0" y="74"/>
                  </a:lnTo>
                  <a:lnTo>
                    <a:pt x="41" y="43"/>
                  </a:lnTo>
                  <a:lnTo>
                    <a:pt x="104" y="10"/>
                  </a:lnTo>
                  <a:lnTo>
                    <a:pt x="176" y="0"/>
                  </a:lnTo>
                  <a:lnTo>
                    <a:pt x="261" y="0"/>
                  </a:lnTo>
                  <a:lnTo>
                    <a:pt x="356" y="5"/>
                  </a:lnTo>
                  <a:lnTo>
                    <a:pt x="487" y="27"/>
                  </a:lnTo>
                  <a:lnTo>
                    <a:pt x="860" y="101"/>
                  </a:lnTo>
                  <a:lnTo>
                    <a:pt x="1041" y="120"/>
                  </a:lnTo>
                  <a:lnTo>
                    <a:pt x="1158" y="125"/>
                  </a:lnTo>
                  <a:lnTo>
                    <a:pt x="1158" y="1473"/>
                  </a:lnTo>
                  <a:lnTo>
                    <a:pt x="1041" y="1466"/>
                  </a:lnTo>
                  <a:lnTo>
                    <a:pt x="860" y="1447"/>
                  </a:lnTo>
                  <a:lnTo>
                    <a:pt x="487" y="1375"/>
                  </a:lnTo>
                  <a:lnTo>
                    <a:pt x="356" y="1353"/>
                  </a:lnTo>
                  <a:lnTo>
                    <a:pt x="261" y="1348"/>
                  </a:lnTo>
                  <a:lnTo>
                    <a:pt x="176" y="1348"/>
                  </a:lnTo>
                  <a:lnTo>
                    <a:pt x="104" y="1358"/>
                  </a:lnTo>
                  <a:lnTo>
                    <a:pt x="41" y="1389"/>
                  </a:lnTo>
                  <a:lnTo>
                    <a:pt x="0" y="1421"/>
                  </a:lnTo>
                  <a:lnTo>
                    <a:pt x="0" y="13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048668" name="AutoShape 16"/>
          <p:cNvSpPr>
            <a:spLocks noChangeArrowheads="1"/>
          </p:cNvSpPr>
          <p:nvPr/>
        </p:nvSpPr>
        <p:spPr bwMode="auto">
          <a:xfrm>
            <a:off x="465358" y="2468583"/>
            <a:ext cx="2702897" cy="2031325"/>
          </a:xfrm>
          <a:prstGeom prst="wedgeRectCallout">
            <a:avLst>
              <a:gd name="adj1" fmla="val 90366"/>
              <a:gd name="adj2" fmla="val 57537"/>
            </a:avLst>
          </a:prstGeom>
          <a:gradFill rotWithShape="1">
            <a:gsLst>
              <a:gs pos="0">
                <a:srgbClr val="FFFFFF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rgbClr val="9900FF"/>
            </a:outerShdw>
          </a:effectLst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y-KG" dirty="0" smtClean="0">
                <a:latin typeface="Arial" charset="0"/>
              </a:rPr>
              <a:t>Китепти талкуулап жаткандагы аңгемелешүү,</a:t>
            </a:r>
          </a:p>
          <a:p>
            <a:r>
              <a:rPr lang="ky-KG" dirty="0">
                <a:latin typeface="Arial" charset="0"/>
              </a:rPr>
              <a:t>б</a:t>
            </a:r>
            <a:r>
              <a:rPr lang="ky-KG" dirty="0" smtClean="0">
                <a:latin typeface="Arial" charset="0"/>
              </a:rPr>
              <a:t>аарлашуу  үй бүлө мүчөлөрүнүн ортосундагы мамилени жакшыртат.</a:t>
            </a:r>
            <a:endParaRPr lang="ru-RU" dirty="0">
              <a:latin typeface="Arial" charset="0"/>
            </a:endParaRPr>
          </a:p>
        </p:txBody>
      </p:sp>
      <p:sp>
        <p:nvSpPr>
          <p:cNvPr id="1048669" name="AutoShape 17"/>
          <p:cNvSpPr>
            <a:spLocks noChangeArrowheads="1"/>
          </p:cNvSpPr>
          <p:nvPr/>
        </p:nvSpPr>
        <p:spPr bwMode="auto">
          <a:xfrm>
            <a:off x="5922168" y="3141663"/>
            <a:ext cx="2686156" cy="2031325"/>
          </a:xfrm>
          <a:prstGeom prst="wedgeRectCallout">
            <a:avLst>
              <a:gd name="adj1" fmla="val -83264"/>
              <a:gd name="adj2" fmla="val -26727"/>
            </a:avLst>
          </a:prstGeom>
          <a:gradFill rotWithShape="1">
            <a:gsLst>
              <a:gs pos="0">
                <a:srgbClr val="FFFFFF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rgbClr val="9900FF"/>
            </a:outerShdw>
          </a:effectLst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y-KG" dirty="0" smtClean="0">
                <a:latin typeface="Arial" charset="0"/>
              </a:rPr>
              <a:t>Бала түшүнбөгөн жерлерин улуулардан сурап биле алат, ошол эле учурда ата-эненин авторитети  көтөрүлөт.</a:t>
            </a:r>
            <a:endParaRPr lang="ru-RU" dirty="0">
              <a:latin typeface="Arial" charset="0"/>
            </a:endParaRPr>
          </a:p>
        </p:txBody>
      </p:sp>
      <p:sp>
        <p:nvSpPr>
          <p:cNvPr id="1048670" name="AutoShape 19"/>
          <p:cNvSpPr>
            <a:spLocks noChangeArrowheads="1"/>
          </p:cNvSpPr>
          <p:nvPr/>
        </p:nvSpPr>
        <p:spPr bwMode="auto">
          <a:xfrm>
            <a:off x="6030516" y="620714"/>
            <a:ext cx="2577809" cy="2031325"/>
          </a:xfrm>
          <a:prstGeom prst="wedgeRectCallout">
            <a:avLst>
              <a:gd name="adj1" fmla="val -92338"/>
              <a:gd name="adj2" fmla="val 87296"/>
            </a:avLst>
          </a:prstGeom>
          <a:gradFill rotWithShape="1">
            <a:gsLst>
              <a:gs pos="0">
                <a:srgbClr val="FFFFFF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rgbClr val="9900FF"/>
            </a:outerShdw>
          </a:effectLst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y-KG" dirty="0" smtClean="0">
                <a:latin typeface="Arial" charset="0"/>
              </a:rPr>
              <a:t>Бала үй бүлөөгө үнүн чыгарып китеп окуп берүү менен бирдикте, бат окуусу жана үн кубултуп окуусу жакшырат.</a:t>
            </a:r>
            <a:endParaRPr lang="ru-RU" dirty="0">
              <a:latin typeface="Arial" charset="0"/>
            </a:endParaRPr>
          </a:p>
        </p:txBody>
      </p:sp>
      <p:sp>
        <p:nvSpPr>
          <p:cNvPr id="1048671" name="AutoShape 20"/>
          <p:cNvSpPr>
            <a:spLocks noChangeArrowheads="1"/>
          </p:cNvSpPr>
          <p:nvPr/>
        </p:nvSpPr>
        <p:spPr bwMode="auto">
          <a:xfrm>
            <a:off x="808630" y="549275"/>
            <a:ext cx="2351289" cy="1477328"/>
          </a:xfrm>
          <a:prstGeom prst="wedgeRectCallout">
            <a:avLst>
              <a:gd name="adj1" fmla="val 100523"/>
              <a:gd name="adj2" fmla="val 113079"/>
            </a:avLst>
          </a:prstGeom>
          <a:gradFill rotWithShape="1">
            <a:gsLst>
              <a:gs pos="0">
                <a:srgbClr val="FFFFFF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rgbClr val="9900FF"/>
            </a:outerShdw>
          </a:effectLst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y-KG" dirty="0">
                <a:latin typeface="Arial" charset="0"/>
              </a:rPr>
              <a:t>Б</a:t>
            </a:r>
            <a:r>
              <a:rPr lang="ky-KG" dirty="0" smtClean="0">
                <a:latin typeface="Arial" charset="0"/>
              </a:rPr>
              <a:t>аланын китепке болгон кызыгуусун мажбурсуз ишке ашырат.</a:t>
            </a:r>
            <a:endParaRPr lang="ru-RU" dirty="0">
              <a:latin typeface="Arial" charset="0"/>
            </a:endParaRPr>
          </a:p>
        </p:txBody>
      </p:sp>
      <p:sp>
        <p:nvSpPr>
          <p:cNvPr id="104867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168255" y="549275"/>
            <a:ext cx="2753915" cy="2159000"/>
          </a:xfrm>
        </p:spPr>
        <p:txBody>
          <a:bodyPr>
            <a:normAutofit fontScale="83125" lnSpcReduction="20000"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ky-KG" altLang="ru-RU" b="1" dirty="0" smtClean="0">
                <a:latin typeface="Times New Roman" panose="02020603050405020304" pitchFamily="18" charset="0"/>
              </a:rPr>
              <a:t>Үй бүлө менен  бирдикте китеп окуунун кээ бир  себептери:</a:t>
            </a:r>
            <a:endParaRPr lang="ru-RU" altLang="ru-RU" b="1" dirty="0" smtClean="0">
              <a:latin typeface="Times New Roman" panose="02020603050405020304" pitchFamily="18" charset="0"/>
            </a:endParaRPr>
          </a:p>
        </p:txBody>
      </p:sp>
      <p:pic>
        <p:nvPicPr>
          <p:cNvPr id="2097154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458" y="3357565"/>
            <a:ext cx="1251347" cy="14747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73" name="AutoShape 25"/>
          <p:cNvSpPr>
            <a:spLocks noChangeArrowheads="1"/>
          </p:cNvSpPr>
          <p:nvPr/>
        </p:nvSpPr>
        <p:spPr bwMode="auto">
          <a:xfrm>
            <a:off x="1323129" y="4676816"/>
            <a:ext cx="2051447" cy="2031325"/>
          </a:xfrm>
          <a:prstGeom prst="wedgeRectCallout">
            <a:avLst>
              <a:gd name="adj1" fmla="val 75884"/>
              <a:gd name="adj2" fmla="val -54954"/>
            </a:avLst>
          </a:prstGeom>
          <a:gradFill rotWithShape="1">
            <a:gsLst>
              <a:gs pos="0">
                <a:srgbClr val="FFFFFF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rgbClr val="9900FF"/>
            </a:outerShdw>
          </a:effectLst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y-KG" dirty="0" smtClean="0">
                <a:latin typeface="Arial" charset="0"/>
              </a:rPr>
              <a:t>Чогуу окуу менен ата-эне баласы  жөнүндө көп , жакшы маалыматтарды </a:t>
            </a:r>
            <a:r>
              <a:rPr lang="ky-KG" dirty="0">
                <a:latin typeface="Arial" charset="0"/>
              </a:rPr>
              <a:t> </a:t>
            </a:r>
            <a:r>
              <a:rPr lang="ky-KG" dirty="0" smtClean="0">
                <a:latin typeface="Arial" charset="0"/>
              </a:rPr>
              <a:t>биле алат.</a:t>
            </a:r>
            <a:endParaRPr lang="ru-RU" dirty="0">
              <a:latin typeface="Arial" charset="0"/>
            </a:endParaRPr>
          </a:p>
        </p:txBody>
      </p:sp>
      <p:sp>
        <p:nvSpPr>
          <p:cNvPr id="1048674" name="AutoShape 25"/>
          <p:cNvSpPr>
            <a:spLocks noChangeArrowheads="1"/>
          </p:cNvSpPr>
          <p:nvPr/>
        </p:nvSpPr>
        <p:spPr bwMode="auto">
          <a:xfrm>
            <a:off x="5996263" y="4832351"/>
            <a:ext cx="2051447" cy="1754326"/>
          </a:xfrm>
          <a:prstGeom prst="wedgeRectCallout">
            <a:avLst>
              <a:gd name="adj1" fmla="val -106235"/>
              <a:gd name="adj2" fmla="val -13382"/>
            </a:avLst>
          </a:prstGeom>
          <a:gradFill rotWithShape="1">
            <a:gsLst>
              <a:gs pos="0">
                <a:srgbClr val="FFFFFF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rgbClr val="9900FF"/>
            </a:outerShdw>
          </a:effectLst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y-KG" dirty="0" smtClean="0">
                <a:latin typeface="Arial" charset="0"/>
              </a:rPr>
              <a:t>Балада алдыга умтулуу, үйгө баруу кызыгуусу артат.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4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4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4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8" grpId="0" animBg="1"/>
      <p:bldP spid="1048669" grpId="0" animBg="1"/>
      <p:bldP spid="1048670" grpId="0" animBg="1"/>
      <p:bldP spid="1048671" grpId="0" animBg="1"/>
      <p:bldP spid="1048673" grpId="0" animBg="1"/>
      <p:bldP spid="10486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smtClean="0">
                <a:solidFill>
                  <a:srgbClr val="FF0000"/>
                </a:solidFill>
              </a:rPr>
              <a:t>Үч </a:t>
            </a:r>
            <a:r>
              <a:rPr lang="ky-KG" dirty="0" smtClean="0">
                <a:solidFill>
                  <a:srgbClr val="FF0000"/>
                </a:solidFill>
              </a:rPr>
              <a:t>сыйкырдуу сөз: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859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sz="4800" dirty="0" smtClean="0"/>
              <a:t>Мен сага ишенемин!</a:t>
            </a:r>
          </a:p>
          <a:p>
            <a:r>
              <a:rPr lang="ky-KG" sz="4800" dirty="0" smtClean="0"/>
              <a:t>Сен акылдуусуң!</a:t>
            </a:r>
          </a:p>
          <a:p>
            <a:r>
              <a:rPr lang="ky-KG" sz="4800" dirty="0" smtClean="0"/>
              <a:t>Сенин колуңдан бардык нерсе келет!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4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Rectangle 1"/>
          <p:cNvSpPr>
            <a:spLocks noChangeArrowheads="1"/>
          </p:cNvSpPr>
          <p:nvPr/>
        </p:nvSpPr>
        <p:spPr bwMode="auto">
          <a:xfrm>
            <a:off x="251520" y="212280"/>
            <a:ext cx="8280920" cy="660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ky-KG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Баланы жакшылыкка жетелеп  жанаштыр,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ky-KG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жамандыктан кубалап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ky-KG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адаштыр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ky-KG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Баланын тентек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ky-KG" sz="4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r>
              <a:rPr kumimoji="0" lang="ky-KG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болгону үйүнөн.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ky-KG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kumimoji="0" lang="ky-KG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Кыргыз эл макалы.</a:t>
            </a:r>
            <a:endParaRPr kumimoji="0" lang="ky-K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544616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ky-KG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Эркелетип тарбиялай </a:t>
            </a:r>
            <a:br>
              <a:rPr lang="ky-KG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ky-KG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албаган,        </a:t>
            </a:r>
            <a:r>
              <a:rPr lang="ru-RU" sz="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700" dirty="0" smtClean="0">
                <a:latin typeface="Arial" pitchFamily="34" charset="0"/>
                <a:cs typeface="Arial" pitchFamily="34" charset="0"/>
              </a:rPr>
            </a:br>
            <a:r>
              <a:rPr lang="ky-KG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коркутуп тарбиялай албайт.</a:t>
            </a:r>
            <a:r>
              <a:rPr lang="ru-RU" sz="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700" dirty="0" smtClean="0">
                <a:latin typeface="Arial" pitchFamily="34" charset="0"/>
                <a:cs typeface="Arial" pitchFamily="34" charset="0"/>
              </a:rPr>
            </a:br>
            <a:r>
              <a:rPr lang="ky-KG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700" dirty="0" smtClean="0">
                <a:latin typeface="Arial" pitchFamily="34" charset="0"/>
                <a:cs typeface="Arial" pitchFamily="34" charset="0"/>
              </a:rPr>
            </a:br>
            <a:r>
              <a:rPr lang="ky-KG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А. Чехов</a:t>
            </a:r>
            <a:r>
              <a:rPr lang="ru-RU" sz="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7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2568"/>
          </a:xfrm>
        </p:spPr>
        <p:txBody>
          <a:bodyPr>
            <a:normAutofit/>
          </a:bodyPr>
          <a:lstStyle/>
          <a:p>
            <a:r>
              <a:rPr lang="ru-RU" dirty="0" err="1" smtClean="0"/>
              <a:t>Бардык</a:t>
            </a:r>
            <a:r>
              <a:rPr lang="ru-RU" dirty="0" smtClean="0"/>
              <a:t> </a:t>
            </a:r>
            <a:r>
              <a:rPr lang="ru-RU" dirty="0" err="1" smtClean="0"/>
              <a:t>таалим</a:t>
            </a:r>
            <a:r>
              <a:rPr lang="ru-RU" dirty="0" smtClean="0"/>
              <a:t> </a:t>
            </a:r>
            <a:r>
              <a:rPr lang="ru-RU" dirty="0" err="1" smtClean="0"/>
              <a:t>тарбия</a:t>
            </a:r>
            <a:r>
              <a:rPr lang="ru-RU" dirty="0" smtClean="0"/>
              <a:t> </a:t>
            </a:r>
            <a:r>
              <a:rPr lang="ru-RU" dirty="0" err="1" smtClean="0"/>
              <a:t>дасторкон</a:t>
            </a:r>
            <a:r>
              <a:rPr lang="ru-RU" dirty="0" smtClean="0"/>
              <a:t> </a:t>
            </a:r>
            <a:r>
              <a:rPr lang="ru-RU" dirty="0" err="1" smtClean="0"/>
              <a:t>четинде</a:t>
            </a:r>
            <a:r>
              <a:rPr lang="ru-RU" dirty="0" smtClean="0"/>
              <a:t> </a:t>
            </a:r>
            <a:r>
              <a:rPr lang="ru-RU" dirty="0" err="1" smtClean="0"/>
              <a:t>башталат</a:t>
            </a:r>
            <a:r>
              <a:rPr lang="ru-RU" dirty="0" smtClean="0"/>
              <a:t>….</a:t>
            </a:r>
            <a:br>
              <a:rPr lang="ru-RU" dirty="0" smtClean="0"/>
            </a:br>
            <a:r>
              <a:rPr lang="ru-RU" dirty="0" err="1" smtClean="0"/>
              <a:t>Телефондон</a:t>
            </a:r>
            <a:r>
              <a:rPr lang="ru-RU" dirty="0" smtClean="0"/>
              <a:t> </a:t>
            </a:r>
            <a:r>
              <a:rPr lang="ru-RU" dirty="0" err="1" smtClean="0"/>
              <a:t>эмес</a:t>
            </a:r>
            <a:r>
              <a:rPr lang="ru-RU" dirty="0" smtClean="0"/>
              <a:t>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Прямоугольник 1"/>
          <p:cNvSpPr/>
          <p:nvPr/>
        </p:nvSpPr>
        <p:spPr>
          <a:xfrm>
            <a:off x="327546" y="909652"/>
            <a:ext cx="8700448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y-KG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</a:t>
            </a:r>
            <a:r>
              <a:rPr lang="ky-KG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ky-KG" sz="8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Баланын билим сапатын көтөрүүдө эненин ролу.</a:t>
            </a:r>
            <a:endParaRPr lang="ru-RU" sz="80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Прямоугольник 3"/>
          <p:cNvSpPr/>
          <p:nvPr/>
        </p:nvSpPr>
        <p:spPr>
          <a:xfrm>
            <a:off x="971600" y="476672"/>
            <a:ext cx="777686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y-KG" sz="3600" b="1" i="1" dirty="0" smtClean="0"/>
              <a:t>Балдарыбыз- келечегибиз. Туура тарбияласак –бактылуу карылыгыбыз.  Жаман тарбияласак шорубуз,  көз жашыбыз,  башка адамдар  менен  өлкө  алдындагы             </a:t>
            </a:r>
          </a:p>
          <a:p>
            <a:pPr>
              <a:lnSpc>
                <a:spcPct val="150000"/>
              </a:lnSpc>
            </a:pPr>
            <a:r>
              <a:rPr lang="ky-KG" sz="3600" b="1" i="1" dirty="0" smtClean="0"/>
              <a:t>           кечирилгис күнөөбүз.                   </a:t>
            </a:r>
          </a:p>
          <a:p>
            <a:pPr>
              <a:lnSpc>
                <a:spcPct val="150000"/>
              </a:lnSpc>
            </a:pPr>
            <a:r>
              <a:rPr lang="ky-KG" sz="3600" b="1" i="1" dirty="0" smtClean="0"/>
              <a:t>                                А.С. Макаренко</a:t>
            </a:r>
            <a:endParaRPr lang="ru-RU" sz="3600" dirty="0" smtClean="0"/>
          </a:p>
          <a:p>
            <a:pPr>
              <a:lnSpc>
                <a:spcPct val="150000"/>
              </a:lnSpc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6" name="Прямоугольник 2"/>
          <p:cNvSpPr/>
          <p:nvPr/>
        </p:nvSpPr>
        <p:spPr>
          <a:xfrm>
            <a:off x="1259632" y="6696593"/>
            <a:ext cx="1584176" cy="108012"/>
          </a:xfrm>
          <a:prstGeom prst="rect">
            <a:avLst/>
          </a:prstGeom>
          <a:gradFill flip="none" rotWithShape="1">
            <a:gsLst>
              <a:gs pos="0">
                <a:srgbClr val="856BA5">
                  <a:tint val="66000"/>
                  <a:satMod val="160000"/>
                </a:srgbClr>
              </a:gs>
              <a:gs pos="50000">
                <a:srgbClr val="856BA5">
                  <a:tint val="44500"/>
                  <a:satMod val="160000"/>
                </a:srgbClr>
              </a:gs>
              <a:gs pos="100000">
                <a:srgbClr val="856BA5">
                  <a:tint val="23500"/>
                  <a:satMod val="16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Заголовок 1"/>
          <p:cNvSpPr>
            <a:spLocks noGrp="1"/>
          </p:cNvSpPr>
          <p:nvPr>
            <p:ph type="title"/>
          </p:nvPr>
        </p:nvSpPr>
        <p:spPr>
          <a:xfrm>
            <a:off x="1691680" y="908720"/>
            <a:ext cx="7056785" cy="459767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2021-2022-окуу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жылындагы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1-чейректеги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сапаты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Окуучулардын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сапатын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кантип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көтөрүү керек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биринчи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мугалими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китеп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окуу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Баланын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сапатын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ky-KG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өтөрүудө эненин ролу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48608" name="Прямоугольник 3"/>
          <p:cNvSpPr/>
          <p:nvPr/>
        </p:nvSpPr>
        <p:spPr>
          <a:xfrm>
            <a:off x="1331640" y="6696593"/>
            <a:ext cx="1584176" cy="108012"/>
          </a:xfrm>
          <a:prstGeom prst="rect">
            <a:avLst/>
          </a:prstGeom>
          <a:gradFill flip="none" rotWithShape="1">
            <a:gsLst>
              <a:gs pos="0">
                <a:srgbClr val="856BA5">
                  <a:tint val="66000"/>
                  <a:satMod val="160000"/>
                </a:srgbClr>
              </a:gs>
              <a:gs pos="50000">
                <a:srgbClr val="856BA5">
                  <a:tint val="44500"/>
                  <a:satMod val="160000"/>
                </a:srgbClr>
              </a:gs>
              <a:gs pos="100000">
                <a:srgbClr val="856BA5">
                  <a:tint val="23500"/>
                  <a:satMod val="16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6" name="Схема 3"/>
          <p:cNvGraphicFramePr>
            <a:graphicFrameLocks/>
          </p:cNvGraphicFramePr>
          <p:nvPr/>
        </p:nvGraphicFramePr>
        <p:xfrm>
          <a:off x="251520" y="1628800"/>
          <a:ext cx="9858444" cy="4258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8617" name="Прямоугольник 1"/>
          <p:cNvSpPr/>
          <p:nvPr/>
        </p:nvSpPr>
        <p:spPr>
          <a:xfrm>
            <a:off x="323528" y="485964"/>
            <a:ext cx="914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Окуучу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сапатка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ээ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болуш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үчүн: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48618" name="Прямоугольник 2"/>
          <p:cNvSpPr/>
          <p:nvPr/>
        </p:nvSpPr>
        <p:spPr>
          <a:xfrm>
            <a:off x="2839159" y="4746175"/>
            <a:ext cx="65722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Окуучу тараптан </a:t>
            </a:r>
          </a:p>
          <a:p>
            <a:r>
              <a:rPr lang="ky-KG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Сабакка болгон кызыгуу, тынымсыз эмгек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9" name="Прямоугольник 4"/>
          <p:cNvSpPr/>
          <p:nvPr/>
        </p:nvSpPr>
        <p:spPr>
          <a:xfrm>
            <a:off x="2869313" y="1628800"/>
            <a:ext cx="57830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y-KG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Ата – эне тараптан</a:t>
            </a:r>
          </a:p>
          <a:p>
            <a:pPr lvl="0"/>
            <a:r>
              <a:rPr lang="ky-KG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Үйдөн ата-эне  баланын окуусун көзөмөлгө алып, ага окуу үчүн  керектүү  шарттарды тузүп  берүүсү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0" name="Прямоугольник 5"/>
          <p:cNvSpPr/>
          <p:nvPr/>
        </p:nvSpPr>
        <p:spPr>
          <a:xfrm>
            <a:off x="2813686" y="3115655"/>
            <a:ext cx="6215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y-KG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Мугалим тараптан</a:t>
            </a:r>
          </a:p>
          <a:p>
            <a:pPr lvl="0"/>
            <a:r>
              <a:rPr lang="ky-KG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Балага  сапаттуу окуу-  билим тарбиясын берүү 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94306" grpId="0">
        <p:bldAsOne/>
      </p:bldGraphic>
      <p:bldP spid="1048617" grpId="0"/>
      <p:bldP spid="1048618" grpId="0"/>
      <p:bldP spid="1048619" grpId="0"/>
      <p:bldP spid="10486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968552"/>
          </a:xfrm>
        </p:spPr>
        <p:txBody>
          <a:bodyPr>
            <a:normAutofit/>
          </a:bodyPr>
          <a:lstStyle/>
          <a:p>
            <a:r>
              <a:rPr lang="ky-KG" sz="5400" dirty="0" smtClean="0">
                <a:solidFill>
                  <a:srgbClr val="FF0000"/>
                </a:solidFill>
              </a:rPr>
              <a:t>Тарбия, адептүүлүк </a:t>
            </a:r>
            <a:r>
              <a:rPr lang="ky-KG" dirty="0" smtClean="0"/>
              <a:t>балага </a:t>
            </a:r>
            <a:r>
              <a:rPr lang="ky-KG" dirty="0" smtClean="0">
                <a:solidFill>
                  <a:srgbClr val="0070C0"/>
                </a:solidFill>
              </a:rPr>
              <a:t>үйдөн</a:t>
            </a:r>
            <a:r>
              <a:rPr lang="ky-KG" dirty="0" smtClean="0"/>
              <a:t> берилет,</a:t>
            </a:r>
            <a:br>
              <a:rPr lang="ky-KG" dirty="0" smtClean="0"/>
            </a:br>
            <a:r>
              <a:rPr lang="ky-KG" dirty="0" smtClean="0"/>
              <a:t>ал эми </a:t>
            </a:r>
            <a:r>
              <a:rPr lang="ky-KG" dirty="0" smtClean="0">
                <a:solidFill>
                  <a:srgbClr val="0070C0"/>
                </a:solidFill>
              </a:rPr>
              <a:t>мектепте</a:t>
            </a:r>
            <a:r>
              <a:rPr lang="ky-KG" dirty="0" smtClean="0"/>
              <a:t> ага </a:t>
            </a:r>
            <a:r>
              <a:rPr lang="ky-KG" sz="6000" dirty="0" smtClean="0">
                <a:solidFill>
                  <a:srgbClr val="FF0000"/>
                </a:solidFill>
              </a:rPr>
              <a:t>билим</a:t>
            </a:r>
            <a:r>
              <a:rPr lang="ky-KG" dirty="0" smtClean="0"/>
              <a:t> берилет!</a:t>
            </a:r>
            <a:br>
              <a:rPr lang="ky-KG" dirty="0" smtClean="0"/>
            </a:br>
            <a:r>
              <a:rPr lang="ky-KG" dirty="0" smtClean="0"/>
              <a:t/>
            </a:r>
            <a:br>
              <a:rPr lang="ky-KG" dirty="0" smtClean="0"/>
            </a:br>
            <a:r>
              <a:rPr lang="ky-KG" sz="2800" dirty="0" smtClean="0"/>
              <a:t>Үйдө алган тарбиясын бала коомдо күзгү сыяктуу көрсөтөт.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28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y-KG" sz="4400" dirty="0" smtClean="0"/>
              <a:t>Өзүңүздөрдүн же балаңыздын биринчи мугалими жөнүндө эмне айта аласыз.....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048630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r>
              <a:rPr lang="ky-KG" sz="4400" dirty="0" smtClean="0">
                <a:solidFill>
                  <a:srgbClr val="FF0000"/>
                </a:solidFill>
              </a:rPr>
              <a:t>Баламдын эң биринчи мугалими  менмин!</a:t>
            </a:r>
          </a:p>
          <a:p>
            <a:r>
              <a:rPr lang="ky-KG" sz="4400" dirty="0" smtClean="0">
                <a:solidFill>
                  <a:srgbClr val="FF0000"/>
                </a:solidFill>
              </a:rPr>
              <a:t> Мен аркылуу баламдын сабакка болгон мамилеси, жүрүм туруму өнүгөт.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4"/>
          <p:cNvGrpSpPr/>
          <p:nvPr/>
        </p:nvGrpSpPr>
        <p:grpSpPr bwMode="auto">
          <a:xfrm>
            <a:off x="3221831" y="1844675"/>
            <a:ext cx="2857500" cy="3505200"/>
            <a:chOff x="1680" y="768"/>
            <a:chExt cx="2400" cy="2208"/>
          </a:xfrm>
        </p:grpSpPr>
        <p:sp>
          <p:nvSpPr>
            <p:cNvPr id="1048631" name="AutoShape 5"/>
            <p:cNvSpPr>
              <a:spLocks noChangeArrowheads="1"/>
            </p:cNvSpPr>
            <p:nvPr/>
          </p:nvSpPr>
          <p:spPr bwMode="auto">
            <a:xfrm>
              <a:off x="1680" y="768"/>
              <a:ext cx="2400" cy="220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EE7F2"/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8632" name="Rectangle 6"/>
            <p:cNvSpPr>
              <a:spLocks noChangeArrowheads="1"/>
            </p:cNvSpPr>
            <p:nvPr/>
          </p:nvSpPr>
          <p:spPr bwMode="auto">
            <a:xfrm>
              <a:off x="2160" y="1344"/>
              <a:ext cx="1440" cy="114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kumimoji="0" lang="ru-RU" altLang="ru-RU" sz="2800" b="1" dirty="0" err="1" smtClean="0">
                  <a:latin typeface="Times New Roman" panose="02020603050405020304" pitchFamily="18" charset="0"/>
                </a:rPr>
                <a:t>Китеп</a:t>
              </a:r>
              <a:r>
                <a:rPr kumimoji="0" lang="ru-RU" altLang="ru-RU" sz="2800" b="1" dirty="0" smtClean="0">
                  <a:latin typeface="Times New Roman" panose="02020603050405020304" pitchFamily="18" charset="0"/>
                </a:rPr>
                <a:t> </a:t>
              </a:r>
              <a:r>
                <a:rPr kumimoji="0" lang="ru-RU" altLang="ru-RU" sz="2800" b="1" dirty="0" err="1" smtClean="0">
                  <a:latin typeface="Times New Roman" panose="02020603050405020304" pitchFamily="18" charset="0"/>
                </a:rPr>
                <a:t>окуунун</a:t>
              </a:r>
              <a:r>
                <a:rPr kumimoji="0" lang="ru-RU" altLang="ru-RU" sz="2800" b="1" dirty="0" smtClean="0">
                  <a:latin typeface="Times New Roman" panose="02020603050405020304" pitchFamily="18" charset="0"/>
                </a:rPr>
                <a:t> 5 </a:t>
              </a:r>
              <a:r>
                <a:rPr kumimoji="0" lang="ru-RU" altLang="ru-RU" sz="2800" b="1" dirty="0" err="1" smtClean="0">
                  <a:latin typeface="Times New Roman" panose="02020603050405020304" pitchFamily="18" charset="0"/>
                </a:rPr>
                <a:t>себеби</a:t>
              </a:r>
              <a:r>
                <a:rPr kumimoji="0" lang="ru-RU" altLang="ru-RU" sz="2800" b="1" dirty="0">
                  <a:latin typeface="Times New Roman" panose="02020603050405020304" pitchFamily="18" charset="0"/>
                </a:rPr>
                <a:t/>
              </a:r>
              <a:br>
                <a:rPr kumimoji="0" lang="ru-RU" altLang="ru-RU" sz="2800" b="1" dirty="0">
                  <a:latin typeface="Times New Roman" panose="02020603050405020304" pitchFamily="18" charset="0"/>
                </a:rPr>
              </a:br>
              <a:endParaRPr kumimoji="0" lang="ru-RU" altLang="ru-RU" sz="2800" b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3" name="Group 13"/>
          <p:cNvGrpSpPr/>
          <p:nvPr/>
        </p:nvGrpSpPr>
        <p:grpSpPr bwMode="auto">
          <a:xfrm rot="-2928844">
            <a:off x="4617046" y="4122540"/>
            <a:ext cx="2663825" cy="1565672"/>
            <a:chOff x="2525" y="2023"/>
            <a:chExt cx="1053" cy="1444"/>
          </a:xfrm>
        </p:grpSpPr>
        <p:sp>
          <p:nvSpPr>
            <p:cNvPr id="1048633" name="Freeform 14"/>
            <p:cNvSpPr/>
            <p:nvPr/>
          </p:nvSpPr>
          <p:spPr bwMode="auto">
            <a:xfrm>
              <a:off x="2527" y="2021"/>
              <a:ext cx="1048" cy="1395"/>
            </a:xfrm>
            <a:custGeom>
              <a:avLst/>
              <a:gdLst/>
              <a:ahLst/>
              <a:cxnLst>
                <a:cxn ang="0">
                  <a:pos x="816" y="1395"/>
                </a:cxn>
                <a:cxn ang="0">
                  <a:pos x="229" y="1395"/>
                </a:cxn>
                <a:cxn ang="0">
                  <a:pos x="229" y="524"/>
                </a:cxn>
                <a:cxn ang="0">
                  <a:pos x="0" y="524"/>
                </a:cxn>
                <a:cxn ang="0">
                  <a:pos x="524" y="0"/>
                </a:cxn>
                <a:cxn ang="0">
                  <a:pos x="1048" y="524"/>
                </a:cxn>
                <a:cxn ang="0">
                  <a:pos x="816" y="524"/>
                </a:cxn>
                <a:cxn ang="0">
                  <a:pos x="816" y="1395"/>
                </a:cxn>
              </a:cxnLst>
              <a:rect l="0" t="0" r="r" b="b"/>
              <a:pathLst>
                <a:path w="1048" h="1395">
                  <a:moveTo>
                    <a:pt x="816" y="1395"/>
                  </a:moveTo>
                  <a:lnTo>
                    <a:pt x="229" y="1395"/>
                  </a:lnTo>
                  <a:lnTo>
                    <a:pt x="229" y="524"/>
                  </a:lnTo>
                  <a:lnTo>
                    <a:pt x="0" y="524"/>
                  </a:lnTo>
                  <a:lnTo>
                    <a:pt x="524" y="0"/>
                  </a:lnTo>
                  <a:lnTo>
                    <a:pt x="1048" y="524"/>
                  </a:lnTo>
                  <a:lnTo>
                    <a:pt x="816" y="524"/>
                  </a:lnTo>
                  <a:lnTo>
                    <a:pt x="816" y="1395"/>
                  </a:lnTo>
                  <a:close/>
                </a:path>
              </a:pathLst>
            </a:cu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34" name="Rectangle 15"/>
            <p:cNvSpPr>
              <a:spLocks noChangeArrowheads="1"/>
            </p:cNvSpPr>
            <p:nvPr/>
          </p:nvSpPr>
          <p:spPr bwMode="auto">
            <a:xfrm>
              <a:off x="2760" y="3416"/>
              <a:ext cx="579" cy="48"/>
            </a:xfrm>
            <a:prstGeom prst="rect">
              <a:avLst/>
            </a:pr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35" name="Freeform 16"/>
            <p:cNvSpPr/>
            <p:nvPr/>
          </p:nvSpPr>
          <p:spPr bwMode="auto">
            <a:xfrm>
              <a:off x="2526" y="2545"/>
              <a:ext cx="230" cy="79"/>
            </a:xfrm>
            <a:custGeom>
              <a:avLst/>
              <a:gdLst/>
              <a:ahLst/>
              <a:cxnLst>
                <a:cxn ang="0">
                  <a:pos x="230" y="79"/>
                </a:cxn>
                <a:cxn ang="0">
                  <a:pos x="230" y="0"/>
                </a:cxn>
                <a:cxn ang="0">
                  <a:pos x="0" y="0"/>
                </a:cxn>
                <a:cxn ang="0">
                  <a:pos x="1" y="79"/>
                </a:cxn>
                <a:cxn ang="0">
                  <a:pos x="230" y="79"/>
                </a:cxn>
              </a:cxnLst>
              <a:rect l="0" t="0" r="r" b="b"/>
              <a:pathLst>
                <a:path w="230" h="79">
                  <a:moveTo>
                    <a:pt x="230" y="79"/>
                  </a:moveTo>
                  <a:lnTo>
                    <a:pt x="230" y="0"/>
                  </a:lnTo>
                  <a:lnTo>
                    <a:pt x="0" y="0"/>
                  </a:lnTo>
                  <a:lnTo>
                    <a:pt x="1" y="79"/>
                  </a:lnTo>
                  <a:lnTo>
                    <a:pt x="230" y="79"/>
                  </a:lnTo>
                  <a:close/>
                </a:path>
              </a:pathLst>
            </a:cu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36" name="Freeform 17"/>
            <p:cNvSpPr/>
            <p:nvPr/>
          </p:nvSpPr>
          <p:spPr bwMode="auto">
            <a:xfrm>
              <a:off x="3345" y="2544"/>
              <a:ext cx="235" cy="79"/>
            </a:xfrm>
            <a:custGeom>
              <a:avLst/>
              <a:gdLst/>
              <a:ahLst/>
              <a:cxnLst>
                <a:cxn ang="0">
                  <a:pos x="235" y="79"/>
                </a:cxn>
                <a:cxn ang="0">
                  <a:pos x="234" y="0"/>
                </a:cxn>
                <a:cxn ang="0">
                  <a:pos x="0" y="0"/>
                </a:cxn>
                <a:cxn ang="0">
                  <a:pos x="0" y="79"/>
                </a:cxn>
                <a:cxn ang="0">
                  <a:pos x="235" y="79"/>
                </a:cxn>
              </a:cxnLst>
              <a:rect l="0" t="0" r="r" b="b"/>
              <a:pathLst>
                <a:path w="235" h="79">
                  <a:moveTo>
                    <a:pt x="235" y="79"/>
                  </a:moveTo>
                  <a:lnTo>
                    <a:pt x="234" y="0"/>
                  </a:lnTo>
                  <a:lnTo>
                    <a:pt x="0" y="0"/>
                  </a:lnTo>
                  <a:lnTo>
                    <a:pt x="0" y="79"/>
                  </a:lnTo>
                  <a:lnTo>
                    <a:pt x="235" y="79"/>
                  </a:lnTo>
                  <a:close/>
                </a:path>
              </a:pathLst>
            </a:cu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64" name="Group 18"/>
          <p:cNvGrpSpPr/>
          <p:nvPr/>
        </p:nvGrpSpPr>
        <p:grpSpPr bwMode="auto">
          <a:xfrm>
            <a:off x="3815955" y="404815"/>
            <a:ext cx="1653778" cy="1958975"/>
            <a:chOff x="2525" y="351"/>
            <a:chExt cx="1053" cy="1444"/>
          </a:xfrm>
        </p:grpSpPr>
        <p:sp>
          <p:nvSpPr>
            <p:cNvPr id="1048637" name="Freeform 19"/>
            <p:cNvSpPr/>
            <p:nvPr/>
          </p:nvSpPr>
          <p:spPr bwMode="auto">
            <a:xfrm>
              <a:off x="2527" y="400"/>
              <a:ext cx="1048" cy="1395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229" y="0"/>
                </a:cxn>
                <a:cxn ang="0">
                  <a:pos x="229" y="871"/>
                </a:cxn>
                <a:cxn ang="0">
                  <a:pos x="0" y="871"/>
                </a:cxn>
                <a:cxn ang="0">
                  <a:pos x="524" y="1395"/>
                </a:cxn>
                <a:cxn ang="0">
                  <a:pos x="1048" y="871"/>
                </a:cxn>
                <a:cxn ang="0">
                  <a:pos x="816" y="871"/>
                </a:cxn>
                <a:cxn ang="0">
                  <a:pos x="816" y="0"/>
                </a:cxn>
              </a:cxnLst>
              <a:rect l="0" t="0" r="r" b="b"/>
              <a:pathLst>
                <a:path w="1048" h="1395">
                  <a:moveTo>
                    <a:pt x="816" y="0"/>
                  </a:moveTo>
                  <a:lnTo>
                    <a:pt x="229" y="0"/>
                  </a:lnTo>
                  <a:lnTo>
                    <a:pt x="229" y="871"/>
                  </a:lnTo>
                  <a:lnTo>
                    <a:pt x="0" y="871"/>
                  </a:lnTo>
                  <a:lnTo>
                    <a:pt x="524" y="1395"/>
                  </a:lnTo>
                  <a:lnTo>
                    <a:pt x="1048" y="871"/>
                  </a:lnTo>
                  <a:lnTo>
                    <a:pt x="816" y="871"/>
                  </a:lnTo>
                  <a:lnTo>
                    <a:pt x="816" y="0"/>
                  </a:lnTo>
                  <a:close/>
                </a:path>
              </a:pathLst>
            </a:cu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38" name="Rectangle 20"/>
            <p:cNvSpPr>
              <a:spLocks noChangeArrowheads="1"/>
            </p:cNvSpPr>
            <p:nvPr/>
          </p:nvSpPr>
          <p:spPr bwMode="auto">
            <a:xfrm>
              <a:off x="2760" y="351"/>
              <a:ext cx="579" cy="48"/>
            </a:xfrm>
            <a:prstGeom prst="rect">
              <a:avLst/>
            </a:pr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39" name="Freeform 21"/>
            <p:cNvSpPr/>
            <p:nvPr/>
          </p:nvSpPr>
          <p:spPr bwMode="auto">
            <a:xfrm>
              <a:off x="2525" y="1192"/>
              <a:ext cx="230" cy="77"/>
            </a:xfrm>
            <a:custGeom>
              <a:avLst/>
              <a:gdLst/>
              <a:ahLst/>
              <a:cxnLst>
                <a:cxn ang="0">
                  <a:pos x="230" y="0"/>
                </a:cxn>
                <a:cxn ang="0">
                  <a:pos x="230" y="79"/>
                </a:cxn>
                <a:cxn ang="0">
                  <a:pos x="0" y="79"/>
                </a:cxn>
                <a:cxn ang="0">
                  <a:pos x="1" y="0"/>
                </a:cxn>
                <a:cxn ang="0">
                  <a:pos x="230" y="0"/>
                </a:cxn>
              </a:cxnLst>
              <a:rect l="0" t="0" r="r" b="b"/>
              <a:pathLst>
                <a:path w="230" h="79">
                  <a:moveTo>
                    <a:pt x="230" y="0"/>
                  </a:moveTo>
                  <a:lnTo>
                    <a:pt x="230" y="79"/>
                  </a:lnTo>
                  <a:lnTo>
                    <a:pt x="0" y="79"/>
                  </a:lnTo>
                  <a:lnTo>
                    <a:pt x="1" y="0"/>
                  </a:lnTo>
                  <a:lnTo>
                    <a:pt x="230" y="0"/>
                  </a:lnTo>
                  <a:close/>
                </a:path>
              </a:pathLst>
            </a:cu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40" name="Freeform 22"/>
            <p:cNvSpPr/>
            <p:nvPr/>
          </p:nvSpPr>
          <p:spPr bwMode="auto">
            <a:xfrm>
              <a:off x="3343" y="1192"/>
              <a:ext cx="235" cy="77"/>
            </a:xfrm>
            <a:custGeom>
              <a:avLst/>
              <a:gdLst/>
              <a:ahLst/>
              <a:cxnLst>
                <a:cxn ang="0">
                  <a:pos x="235" y="0"/>
                </a:cxn>
                <a:cxn ang="0">
                  <a:pos x="234" y="79"/>
                </a:cxn>
                <a:cxn ang="0">
                  <a:pos x="0" y="79"/>
                </a:cxn>
                <a:cxn ang="0">
                  <a:pos x="0" y="0"/>
                </a:cxn>
                <a:cxn ang="0">
                  <a:pos x="235" y="0"/>
                </a:cxn>
              </a:cxnLst>
              <a:rect l="0" t="0" r="r" b="b"/>
              <a:pathLst>
                <a:path w="235" h="79">
                  <a:moveTo>
                    <a:pt x="235" y="0"/>
                  </a:moveTo>
                  <a:lnTo>
                    <a:pt x="234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235" y="0"/>
                  </a:lnTo>
                  <a:close/>
                </a:path>
              </a:pathLst>
            </a:cu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65" name="Group 23"/>
          <p:cNvGrpSpPr/>
          <p:nvPr/>
        </p:nvGrpSpPr>
        <p:grpSpPr bwMode="auto">
          <a:xfrm rot="1467197">
            <a:off x="1972866" y="1325563"/>
            <a:ext cx="1889522" cy="2119312"/>
            <a:chOff x="1497" y="1378"/>
            <a:chExt cx="1459" cy="1108"/>
          </a:xfrm>
        </p:grpSpPr>
        <p:sp>
          <p:nvSpPr>
            <p:cNvPr id="1048641" name="Freeform 24"/>
            <p:cNvSpPr/>
            <p:nvPr/>
          </p:nvSpPr>
          <p:spPr bwMode="auto">
            <a:xfrm>
              <a:off x="1562" y="1376"/>
              <a:ext cx="1394" cy="1046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0" y="820"/>
                </a:cxn>
                <a:cxn ang="0">
                  <a:pos x="868" y="820"/>
                </a:cxn>
                <a:cxn ang="0">
                  <a:pos x="868" y="1046"/>
                </a:cxn>
                <a:cxn ang="0">
                  <a:pos x="1394" y="523"/>
                </a:cxn>
                <a:cxn ang="0">
                  <a:pos x="868" y="0"/>
                </a:cxn>
                <a:cxn ang="0">
                  <a:pos x="868" y="232"/>
                </a:cxn>
                <a:cxn ang="0">
                  <a:pos x="0" y="232"/>
                </a:cxn>
              </a:cxnLst>
              <a:rect l="0" t="0" r="r" b="b"/>
              <a:pathLst>
                <a:path w="1394" h="1046">
                  <a:moveTo>
                    <a:pt x="0" y="232"/>
                  </a:moveTo>
                  <a:lnTo>
                    <a:pt x="0" y="820"/>
                  </a:lnTo>
                  <a:lnTo>
                    <a:pt x="868" y="820"/>
                  </a:lnTo>
                  <a:lnTo>
                    <a:pt x="868" y="1046"/>
                  </a:lnTo>
                  <a:lnTo>
                    <a:pt x="1394" y="523"/>
                  </a:lnTo>
                  <a:lnTo>
                    <a:pt x="868" y="0"/>
                  </a:lnTo>
                  <a:lnTo>
                    <a:pt x="868" y="232"/>
                  </a:lnTo>
                  <a:lnTo>
                    <a:pt x="0" y="232"/>
                  </a:lnTo>
                  <a:close/>
                </a:path>
              </a:pathLst>
            </a:custGeom>
            <a:gradFill rotWithShape="1">
              <a:gsLst>
                <a:gs pos="0">
                  <a:srgbClr val="BBFFBB"/>
                </a:gs>
                <a:gs pos="100000">
                  <a:srgbClr val="2FD137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42" name="Freeform 25"/>
            <p:cNvSpPr/>
            <p:nvPr/>
          </p:nvSpPr>
          <p:spPr bwMode="auto">
            <a:xfrm>
              <a:off x="1496" y="2196"/>
              <a:ext cx="934" cy="64"/>
            </a:xfrm>
            <a:custGeom>
              <a:avLst/>
              <a:gdLst/>
              <a:ahLst/>
              <a:cxnLst>
                <a:cxn ang="0">
                  <a:pos x="870" y="63"/>
                </a:cxn>
                <a:cxn ang="0">
                  <a:pos x="934" y="0"/>
                </a:cxn>
                <a:cxn ang="0">
                  <a:pos x="61" y="0"/>
                </a:cxn>
                <a:cxn ang="0">
                  <a:pos x="0" y="64"/>
                </a:cxn>
                <a:cxn ang="0">
                  <a:pos x="870" y="63"/>
                </a:cxn>
              </a:cxnLst>
              <a:rect l="0" t="0" r="r" b="b"/>
              <a:pathLst>
                <a:path w="934" h="64">
                  <a:moveTo>
                    <a:pt x="870" y="63"/>
                  </a:moveTo>
                  <a:lnTo>
                    <a:pt x="934" y="0"/>
                  </a:lnTo>
                  <a:lnTo>
                    <a:pt x="61" y="0"/>
                  </a:lnTo>
                  <a:lnTo>
                    <a:pt x="0" y="64"/>
                  </a:lnTo>
                  <a:lnTo>
                    <a:pt x="870" y="63"/>
                  </a:lnTo>
                  <a:close/>
                </a:path>
              </a:pathLst>
            </a:custGeom>
            <a:gradFill rotWithShape="1">
              <a:gsLst>
                <a:gs pos="0">
                  <a:srgbClr val="BBFFBB"/>
                </a:gs>
                <a:gs pos="100000">
                  <a:srgbClr val="2FD137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43" name="Freeform 26"/>
            <p:cNvSpPr/>
            <p:nvPr/>
          </p:nvSpPr>
          <p:spPr bwMode="auto">
            <a:xfrm>
              <a:off x="2367" y="2196"/>
              <a:ext cx="63" cy="290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62" y="0"/>
                </a:cxn>
                <a:cxn ang="0">
                  <a:pos x="62" y="228"/>
                </a:cxn>
                <a:cxn ang="0">
                  <a:pos x="0" y="290"/>
                </a:cxn>
                <a:cxn ang="0">
                  <a:pos x="0" y="65"/>
                </a:cxn>
              </a:cxnLst>
              <a:rect l="0" t="0" r="r" b="b"/>
              <a:pathLst>
                <a:path w="62" h="290">
                  <a:moveTo>
                    <a:pt x="0" y="65"/>
                  </a:moveTo>
                  <a:lnTo>
                    <a:pt x="62" y="0"/>
                  </a:lnTo>
                  <a:lnTo>
                    <a:pt x="62" y="228"/>
                  </a:lnTo>
                  <a:lnTo>
                    <a:pt x="0" y="290"/>
                  </a:lnTo>
                  <a:lnTo>
                    <a:pt x="0" y="65"/>
                  </a:lnTo>
                  <a:close/>
                </a:path>
              </a:pathLst>
            </a:custGeom>
            <a:gradFill rotWithShape="1">
              <a:gsLst>
                <a:gs pos="0">
                  <a:srgbClr val="BBFFBB"/>
                </a:gs>
                <a:gs pos="100000">
                  <a:srgbClr val="2FD137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44" name="Freeform 27"/>
            <p:cNvSpPr/>
            <p:nvPr/>
          </p:nvSpPr>
          <p:spPr bwMode="auto">
            <a:xfrm>
              <a:off x="1497" y="1610"/>
              <a:ext cx="65" cy="651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65" y="0"/>
                </a:cxn>
                <a:cxn ang="0">
                  <a:pos x="65" y="586"/>
                </a:cxn>
                <a:cxn ang="0">
                  <a:pos x="0" y="651"/>
                </a:cxn>
                <a:cxn ang="0">
                  <a:pos x="0" y="68"/>
                </a:cxn>
              </a:cxnLst>
              <a:rect l="0" t="0" r="r" b="b"/>
              <a:pathLst>
                <a:path w="65" h="651">
                  <a:moveTo>
                    <a:pt x="0" y="68"/>
                  </a:moveTo>
                  <a:lnTo>
                    <a:pt x="65" y="0"/>
                  </a:lnTo>
                  <a:lnTo>
                    <a:pt x="65" y="586"/>
                  </a:lnTo>
                  <a:lnTo>
                    <a:pt x="0" y="651"/>
                  </a:lnTo>
                  <a:lnTo>
                    <a:pt x="0" y="68"/>
                  </a:lnTo>
                  <a:close/>
                </a:path>
              </a:pathLst>
            </a:custGeom>
            <a:gradFill rotWithShape="1">
              <a:gsLst>
                <a:gs pos="0">
                  <a:srgbClr val="BBFFBB"/>
                </a:gs>
                <a:gs pos="100000">
                  <a:srgbClr val="2FD137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45" name="Freeform 28"/>
            <p:cNvSpPr/>
            <p:nvPr/>
          </p:nvSpPr>
          <p:spPr bwMode="auto">
            <a:xfrm>
              <a:off x="2366" y="1377"/>
              <a:ext cx="63" cy="232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62" y="232"/>
                </a:cxn>
                <a:cxn ang="0">
                  <a:pos x="62" y="0"/>
                </a:cxn>
                <a:cxn ang="0">
                  <a:pos x="0" y="62"/>
                </a:cxn>
                <a:cxn ang="0">
                  <a:pos x="0" y="232"/>
                </a:cxn>
              </a:cxnLst>
              <a:rect l="0" t="0" r="r" b="b"/>
              <a:pathLst>
                <a:path w="62" h="232">
                  <a:moveTo>
                    <a:pt x="0" y="232"/>
                  </a:moveTo>
                  <a:lnTo>
                    <a:pt x="62" y="232"/>
                  </a:lnTo>
                  <a:lnTo>
                    <a:pt x="62" y="0"/>
                  </a:lnTo>
                  <a:lnTo>
                    <a:pt x="0" y="62"/>
                  </a:lnTo>
                  <a:lnTo>
                    <a:pt x="0" y="232"/>
                  </a:lnTo>
                  <a:close/>
                </a:path>
              </a:pathLst>
            </a:custGeom>
            <a:gradFill rotWithShape="1">
              <a:gsLst>
                <a:gs pos="0">
                  <a:srgbClr val="BBFFBB"/>
                </a:gs>
                <a:gs pos="100000">
                  <a:srgbClr val="2FD137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66" name="Group 29"/>
          <p:cNvGrpSpPr/>
          <p:nvPr/>
        </p:nvGrpSpPr>
        <p:grpSpPr bwMode="auto">
          <a:xfrm rot="2428129">
            <a:off x="2303861" y="3860802"/>
            <a:ext cx="1997869" cy="2087563"/>
            <a:chOff x="2525" y="2023"/>
            <a:chExt cx="1053" cy="1444"/>
          </a:xfrm>
        </p:grpSpPr>
        <p:sp>
          <p:nvSpPr>
            <p:cNvPr id="1048646" name="Freeform 30"/>
            <p:cNvSpPr/>
            <p:nvPr/>
          </p:nvSpPr>
          <p:spPr bwMode="auto">
            <a:xfrm>
              <a:off x="2527" y="2022"/>
              <a:ext cx="1048" cy="1395"/>
            </a:xfrm>
            <a:custGeom>
              <a:avLst/>
              <a:gdLst/>
              <a:ahLst/>
              <a:cxnLst>
                <a:cxn ang="0">
                  <a:pos x="816" y="1395"/>
                </a:cxn>
                <a:cxn ang="0">
                  <a:pos x="229" y="1395"/>
                </a:cxn>
                <a:cxn ang="0">
                  <a:pos x="229" y="524"/>
                </a:cxn>
                <a:cxn ang="0">
                  <a:pos x="0" y="524"/>
                </a:cxn>
                <a:cxn ang="0">
                  <a:pos x="524" y="0"/>
                </a:cxn>
                <a:cxn ang="0">
                  <a:pos x="1048" y="524"/>
                </a:cxn>
                <a:cxn ang="0">
                  <a:pos x="816" y="524"/>
                </a:cxn>
                <a:cxn ang="0">
                  <a:pos x="816" y="1395"/>
                </a:cxn>
              </a:cxnLst>
              <a:rect l="0" t="0" r="r" b="b"/>
              <a:pathLst>
                <a:path w="1048" h="1395">
                  <a:moveTo>
                    <a:pt x="816" y="1395"/>
                  </a:moveTo>
                  <a:lnTo>
                    <a:pt x="229" y="1395"/>
                  </a:lnTo>
                  <a:lnTo>
                    <a:pt x="229" y="524"/>
                  </a:lnTo>
                  <a:lnTo>
                    <a:pt x="0" y="524"/>
                  </a:lnTo>
                  <a:lnTo>
                    <a:pt x="524" y="0"/>
                  </a:lnTo>
                  <a:lnTo>
                    <a:pt x="1048" y="524"/>
                  </a:lnTo>
                  <a:lnTo>
                    <a:pt x="816" y="524"/>
                  </a:lnTo>
                  <a:lnTo>
                    <a:pt x="816" y="1395"/>
                  </a:lnTo>
                  <a:close/>
                </a:path>
              </a:pathLst>
            </a:custGeom>
            <a:gradFill rotWithShape="1">
              <a:gsLst>
                <a:gs pos="0">
                  <a:srgbClr val="BBFFBB"/>
                </a:gs>
                <a:gs pos="100000">
                  <a:srgbClr val="2FD137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47" name="Rectangle 31"/>
            <p:cNvSpPr>
              <a:spLocks noChangeArrowheads="1"/>
            </p:cNvSpPr>
            <p:nvPr/>
          </p:nvSpPr>
          <p:spPr bwMode="auto">
            <a:xfrm>
              <a:off x="2760" y="3419"/>
              <a:ext cx="579" cy="48"/>
            </a:xfrm>
            <a:prstGeom prst="rect">
              <a:avLst/>
            </a:prstGeom>
            <a:gradFill rotWithShape="1">
              <a:gsLst>
                <a:gs pos="0">
                  <a:srgbClr val="BBFFBB"/>
                </a:gs>
                <a:gs pos="100000">
                  <a:srgbClr val="2FD137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48" name="Freeform 32"/>
            <p:cNvSpPr/>
            <p:nvPr/>
          </p:nvSpPr>
          <p:spPr bwMode="auto">
            <a:xfrm>
              <a:off x="2525" y="2547"/>
              <a:ext cx="230" cy="79"/>
            </a:xfrm>
            <a:custGeom>
              <a:avLst/>
              <a:gdLst/>
              <a:ahLst/>
              <a:cxnLst>
                <a:cxn ang="0">
                  <a:pos x="230" y="79"/>
                </a:cxn>
                <a:cxn ang="0">
                  <a:pos x="230" y="0"/>
                </a:cxn>
                <a:cxn ang="0">
                  <a:pos x="0" y="0"/>
                </a:cxn>
                <a:cxn ang="0">
                  <a:pos x="1" y="79"/>
                </a:cxn>
                <a:cxn ang="0">
                  <a:pos x="230" y="79"/>
                </a:cxn>
              </a:cxnLst>
              <a:rect l="0" t="0" r="r" b="b"/>
              <a:pathLst>
                <a:path w="230" h="79">
                  <a:moveTo>
                    <a:pt x="230" y="79"/>
                  </a:moveTo>
                  <a:lnTo>
                    <a:pt x="230" y="0"/>
                  </a:lnTo>
                  <a:lnTo>
                    <a:pt x="0" y="0"/>
                  </a:lnTo>
                  <a:lnTo>
                    <a:pt x="1" y="79"/>
                  </a:lnTo>
                  <a:lnTo>
                    <a:pt x="230" y="79"/>
                  </a:lnTo>
                  <a:close/>
                </a:path>
              </a:pathLst>
            </a:custGeom>
            <a:gradFill rotWithShape="1">
              <a:gsLst>
                <a:gs pos="0">
                  <a:srgbClr val="BBFFBB"/>
                </a:gs>
                <a:gs pos="100000">
                  <a:srgbClr val="2FD137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49" name="Freeform 33"/>
            <p:cNvSpPr/>
            <p:nvPr/>
          </p:nvSpPr>
          <p:spPr bwMode="auto">
            <a:xfrm>
              <a:off x="3343" y="2546"/>
              <a:ext cx="235" cy="79"/>
            </a:xfrm>
            <a:custGeom>
              <a:avLst/>
              <a:gdLst/>
              <a:ahLst/>
              <a:cxnLst>
                <a:cxn ang="0">
                  <a:pos x="235" y="79"/>
                </a:cxn>
                <a:cxn ang="0">
                  <a:pos x="234" y="0"/>
                </a:cxn>
                <a:cxn ang="0">
                  <a:pos x="0" y="0"/>
                </a:cxn>
                <a:cxn ang="0">
                  <a:pos x="0" y="79"/>
                </a:cxn>
                <a:cxn ang="0">
                  <a:pos x="235" y="79"/>
                </a:cxn>
              </a:cxnLst>
              <a:rect l="0" t="0" r="r" b="b"/>
              <a:pathLst>
                <a:path w="235" h="79">
                  <a:moveTo>
                    <a:pt x="235" y="79"/>
                  </a:moveTo>
                  <a:lnTo>
                    <a:pt x="234" y="0"/>
                  </a:lnTo>
                  <a:lnTo>
                    <a:pt x="0" y="0"/>
                  </a:lnTo>
                  <a:lnTo>
                    <a:pt x="0" y="79"/>
                  </a:lnTo>
                  <a:lnTo>
                    <a:pt x="235" y="79"/>
                  </a:lnTo>
                  <a:close/>
                </a:path>
              </a:pathLst>
            </a:custGeom>
            <a:gradFill rotWithShape="1">
              <a:gsLst>
                <a:gs pos="0">
                  <a:srgbClr val="BBFFBB"/>
                </a:gs>
                <a:gs pos="100000">
                  <a:srgbClr val="2FD137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67" name="Group 34"/>
          <p:cNvGrpSpPr/>
          <p:nvPr/>
        </p:nvGrpSpPr>
        <p:grpSpPr bwMode="auto">
          <a:xfrm rot="-7184145">
            <a:off x="4953994" y="1493245"/>
            <a:ext cx="2663825" cy="1782365"/>
            <a:chOff x="2525" y="2023"/>
            <a:chExt cx="1053" cy="1444"/>
          </a:xfrm>
        </p:grpSpPr>
        <p:sp>
          <p:nvSpPr>
            <p:cNvPr id="1048650" name="Freeform 35"/>
            <p:cNvSpPr/>
            <p:nvPr/>
          </p:nvSpPr>
          <p:spPr bwMode="auto">
            <a:xfrm>
              <a:off x="2527" y="2023"/>
              <a:ext cx="1048" cy="1395"/>
            </a:xfrm>
            <a:custGeom>
              <a:avLst/>
              <a:gdLst/>
              <a:ahLst/>
              <a:cxnLst>
                <a:cxn ang="0">
                  <a:pos x="816" y="1395"/>
                </a:cxn>
                <a:cxn ang="0">
                  <a:pos x="229" y="1395"/>
                </a:cxn>
                <a:cxn ang="0">
                  <a:pos x="229" y="524"/>
                </a:cxn>
                <a:cxn ang="0">
                  <a:pos x="0" y="524"/>
                </a:cxn>
                <a:cxn ang="0">
                  <a:pos x="524" y="0"/>
                </a:cxn>
                <a:cxn ang="0">
                  <a:pos x="1048" y="524"/>
                </a:cxn>
                <a:cxn ang="0">
                  <a:pos x="816" y="524"/>
                </a:cxn>
                <a:cxn ang="0">
                  <a:pos x="816" y="1395"/>
                </a:cxn>
              </a:cxnLst>
              <a:rect l="0" t="0" r="r" b="b"/>
              <a:pathLst>
                <a:path w="1048" h="1395">
                  <a:moveTo>
                    <a:pt x="816" y="1395"/>
                  </a:moveTo>
                  <a:lnTo>
                    <a:pt x="229" y="1395"/>
                  </a:lnTo>
                  <a:lnTo>
                    <a:pt x="229" y="524"/>
                  </a:lnTo>
                  <a:lnTo>
                    <a:pt x="0" y="524"/>
                  </a:lnTo>
                  <a:lnTo>
                    <a:pt x="524" y="0"/>
                  </a:lnTo>
                  <a:lnTo>
                    <a:pt x="1048" y="524"/>
                  </a:lnTo>
                  <a:lnTo>
                    <a:pt x="816" y="524"/>
                  </a:lnTo>
                  <a:lnTo>
                    <a:pt x="816" y="1395"/>
                  </a:lnTo>
                  <a:close/>
                </a:path>
              </a:pathLst>
            </a:cu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51" name="Rectangle 36"/>
            <p:cNvSpPr>
              <a:spLocks noChangeArrowheads="1"/>
            </p:cNvSpPr>
            <p:nvPr/>
          </p:nvSpPr>
          <p:spPr bwMode="auto">
            <a:xfrm>
              <a:off x="2762" y="3419"/>
              <a:ext cx="579" cy="48"/>
            </a:xfrm>
            <a:prstGeom prst="rect">
              <a:avLst/>
            </a:pr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52" name="Freeform 37"/>
            <p:cNvSpPr/>
            <p:nvPr/>
          </p:nvSpPr>
          <p:spPr bwMode="auto">
            <a:xfrm>
              <a:off x="2527" y="2547"/>
              <a:ext cx="230" cy="79"/>
            </a:xfrm>
            <a:custGeom>
              <a:avLst/>
              <a:gdLst/>
              <a:ahLst/>
              <a:cxnLst>
                <a:cxn ang="0">
                  <a:pos x="230" y="79"/>
                </a:cxn>
                <a:cxn ang="0">
                  <a:pos x="230" y="0"/>
                </a:cxn>
                <a:cxn ang="0">
                  <a:pos x="0" y="0"/>
                </a:cxn>
                <a:cxn ang="0">
                  <a:pos x="1" y="79"/>
                </a:cxn>
                <a:cxn ang="0">
                  <a:pos x="230" y="79"/>
                </a:cxn>
              </a:cxnLst>
              <a:rect l="0" t="0" r="r" b="b"/>
              <a:pathLst>
                <a:path w="230" h="79">
                  <a:moveTo>
                    <a:pt x="230" y="79"/>
                  </a:moveTo>
                  <a:lnTo>
                    <a:pt x="230" y="0"/>
                  </a:lnTo>
                  <a:lnTo>
                    <a:pt x="0" y="0"/>
                  </a:lnTo>
                  <a:lnTo>
                    <a:pt x="1" y="79"/>
                  </a:lnTo>
                  <a:lnTo>
                    <a:pt x="230" y="79"/>
                  </a:lnTo>
                  <a:close/>
                </a:path>
              </a:pathLst>
            </a:cu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048653" name="Freeform 38"/>
            <p:cNvSpPr/>
            <p:nvPr/>
          </p:nvSpPr>
          <p:spPr bwMode="auto">
            <a:xfrm>
              <a:off x="3345" y="2547"/>
              <a:ext cx="235" cy="79"/>
            </a:xfrm>
            <a:custGeom>
              <a:avLst/>
              <a:gdLst/>
              <a:ahLst/>
              <a:cxnLst>
                <a:cxn ang="0">
                  <a:pos x="235" y="79"/>
                </a:cxn>
                <a:cxn ang="0">
                  <a:pos x="234" y="0"/>
                </a:cxn>
                <a:cxn ang="0">
                  <a:pos x="0" y="0"/>
                </a:cxn>
                <a:cxn ang="0">
                  <a:pos x="0" y="79"/>
                </a:cxn>
                <a:cxn ang="0">
                  <a:pos x="235" y="79"/>
                </a:cxn>
              </a:cxnLst>
              <a:rect l="0" t="0" r="r" b="b"/>
              <a:pathLst>
                <a:path w="235" h="79">
                  <a:moveTo>
                    <a:pt x="235" y="79"/>
                  </a:moveTo>
                  <a:lnTo>
                    <a:pt x="234" y="0"/>
                  </a:lnTo>
                  <a:lnTo>
                    <a:pt x="0" y="0"/>
                  </a:lnTo>
                  <a:lnTo>
                    <a:pt x="0" y="79"/>
                  </a:lnTo>
                  <a:lnTo>
                    <a:pt x="235" y="79"/>
                  </a:lnTo>
                  <a:close/>
                </a:path>
              </a:pathLst>
            </a:custGeom>
            <a:gradFill rotWithShape="1">
              <a:gsLst>
                <a:gs pos="0">
                  <a:srgbClr val="2FD137"/>
                </a:gs>
                <a:gs pos="100000">
                  <a:srgbClr val="BBFFBB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9900FF"/>
              </a:outerShdw>
            </a:effectLst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048654" name="Rectangle 39"/>
          <p:cNvSpPr>
            <a:spLocks noChangeArrowheads="1"/>
          </p:cNvSpPr>
          <p:nvPr/>
        </p:nvSpPr>
        <p:spPr bwMode="auto">
          <a:xfrm>
            <a:off x="6575422" y="3412552"/>
            <a:ext cx="2052638" cy="3170099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rgbClr val="9933FF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</a:rPr>
              <a:t>Окуучу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эмоционалдык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жактан</a:t>
            </a:r>
            <a:r>
              <a:rPr lang="ru-RU" sz="2000" dirty="0" smtClean="0">
                <a:latin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</a:rPr>
              <a:t>каармандарга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баа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берүү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алардын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кубанычын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кайгысын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чогуу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тартуу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менен</a:t>
            </a:r>
            <a:r>
              <a:rPr lang="ru-RU" sz="2000" dirty="0" smtClean="0">
                <a:latin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</a:rPr>
              <a:t>өнүгөт</a:t>
            </a:r>
            <a:r>
              <a:rPr lang="ru-RU" sz="2000" dirty="0" smtClean="0">
                <a:latin typeface="Times New Roman" pitchFamily="18" charset="0"/>
              </a:rPr>
              <a:t>.</a:t>
            </a:r>
            <a:r>
              <a:rPr lang="ru-RU" dirty="0" smtClean="0">
                <a:latin typeface="Arial" charset="0"/>
              </a:rPr>
              <a:t> </a:t>
            </a:r>
            <a:endParaRPr lang="ru-RU" dirty="0">
              <a:latin typeface="Arial" charset="0"/>
            </a:endParaRPr>
          </a:p>
        </p:txBody>
      </p:sp>
      <p:sp>
        <p:nvSpPr>
          <p:cNvPr id="1048655" name="Rectangle 40"/>
          <p:cNvSpPr>
            <a:spLocks noChangeArrowheads="1"/>
          </p:cNvSpPr>
          <p:nvPr/>
        </p:nvSpPr>
        <p:spPr bwMode="auto">
          <a:xfrm>
            <a:off x="3153619" y="260350"/>
            <a:ext cx="3814122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rgbClr val="9933FF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</a:rPr>
              <a:t>Катасыз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туура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жазууга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үйрөнөт</a:t>
            </a:r>
            <a:r>
              <a:rPr lang="ru-RU" sz="2000" dirty="0" smtClean="0">
                <a:latin typeface="Times New Roman" pitchFamily="18" charset="0"/>
              </a:rPr>
              <a:t>.</a:t>
            </a:r>
            <a:r>
              <a:rPr lang="ru-RU" dirty="0" smtClean="0">
                <a:latin typeface="Arial" charset="0"/>
              </a:rPr>
              <a:t> </a:t>
            </a:r>
            <a:endParaRPr lang="ru-RU" dirty="0">
              <a:latin typeface="Arial" charset="0"/>
            </a:endParaRPr>
          </a:p>
        </p:txBody>
      </p:sp>
      <p:sp>
        <p:nvSpPr>
          <p:cNvPr id="1048656" name="Rectangle 41"/>
          <p:cNvSpPr>
            <a:spLocks noChangeArrowheads="1"/>
          </p:cNvSpPr>
          <p:nvPr/>
        </p:nvSpPr>
        <p:spPr bwMode="auto">
          <a:xfrm>
            <a:off x="1186040" y="1484314"/>
            <a:ext cx="1573829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rgbClr val="9933F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ky-KG" dirty="0" smtClean="0">
                <a:latin typeface="Arial" charset="0"/>
              </a:rPr>
              <a:t>Тарбиясы жакшырат.</a:t>
            </a:r>
            <a:endParaRPr lang="ru-RU" dirty="0">
              <a:latin typeface="Arial" charset="0"/>
            </a:endParaRPr>
          </a:p>
        </p:txBody>
      </p:sp>
      <p:sp>
        <p:nvSpPr>
          <p:cNvPr id="1048657" name="Rectangle 42"/>
          <p:cNvSpPr>
            <a:spLocks noChangeArrowheads="1"/>
          </p:cNvSpPr>
          <p:nvPr/>
        </p:nvSpPr>
        <p:spPr bwMode="auto">
          <a:xfrm>
            <a:off x="6246019" y="1557339"/>
            <a:ext cx="1809146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rgbClr val="9933FF"/>
            </a:outerShdw>
          </a:effectLst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lang="ru-RU" sz="2000" dirty="0">
                <a:latin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баланын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сөз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байлыгы</a:t>
            </a:r>
            <a:r>
              <a:rPr lang="ru-RU" sz="2000" dirty="0" smtClean="0">
                <a:latin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</a:rPr>
              <a:t>кеп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маданияты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</a:rPr>
              <a:t>өнүгөт</a:t>
            </a:r>
            <a:r>
              <a:rPr lang="ru-RU" sz="2000" dirty="0" smtClean="0">
                <a:latin typeface="Times New Roman" pitchFamily="18" charset="0"/>
              </a:rPr>
              <a:t>.</a:t>
            </a:r>
            <a:endParaRPr lang="ru-RU" dirty="0">
              <a:latin typeface="Arial" charset="0"/>
            </a:endParaRPr>
          </a:p>
        </p:txBody>
      </p:sp>
      <p:sp>
        <p:nvSpPr>
          <p:cNvPr id="1048658" name="Rectangle 43"/>
          <p:cNvSpPr>
            <a:spLocks noChangeArrowheads="1"/>
          </p:cNvSpPr>
          <p:nvPr/>
        </p:nvSpPr>
        <p:spPr bwMode="auto">
          <a:xfrm>
            <a:off x="1385887" y="5084763"/>
            <a:ext cx="2025254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18900000" algn="ctr" rotWithShape="0">
              <a:srgbClr val="9933FF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Акыл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маданияты</a:t>
            </a: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өнүгөт</a:t>
            </a:r>
            <a:r>
              <a:rPr lang="ru-RU" sz="2000" b="1" dirty="0" smtClean="0">
                <a:latin typeface="Times New Roman" pitchFamily="18" charset="0"/>
              </a:rPr>
              <a:t>.</a:t>
            </a:r>
            <a:endParaRPr lang="ru-RU" dirty="0">
              <a:latin typeface="Arial" charset="0"/>
            </a:endParaRPr>
          </a:p>
        </p:txBody>
      </p:sp>
      <p:pic>
        <p:nvPicPr>
          <p:cNvPr id="2097153" name="Рисунок 3" descr="C:\Program Files\Microsoft Office\Clipart\standard\stddir1\bd0721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6226" y="4941890"/>
            <a:ext cx="1160860" cy="146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4" grpId="0" animBg="1"/>
      <p:bldP spid="1048655" grpId="0" animBg="1"/>
      <p:bldP spid="1048656" grpId="0" animBg="1"/>
      <p:bldP spid="1048657" grpId="0" animBg="1"/>
      <p:bldP spid="104865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309</Words>
  <Application>Microsoft Office PowerPoint</Application>
  <PresentationFormat>Экран (4:3)</PresentationFormat>
  <Paragraphs>44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 1. 2021-2022-окуу жылындагы 1-чейректеги окуучулардын билим сапаты. 2. Окуучулардын билим сапатын  кантип көтөрүү керек? (биринчи мугалими, китеп окуу) 3. Баланын билим сапатын көтөрүудө эненин ролу?</vt:lpstr>
      <vt:lpstr>Презентация PowerPoint</vt:lpstr>
      <vt:lpstr>Тарбия, адептүүлүк балага үйдөн берилет, ал эми мектепте ага билим берилет!  Үйдө алган тарбиясын бала коомдо күзгү сыяктуу көрсөтөт.</vt:lpstr>
      <vt:lpstr>Презентация PowerPoint</vt:lpstr>
      <vt:lpstr>Презентация PowerPoint</vt:lpstr>
      <vt:lpstr>Презентация PowerPoint</vt:lpstr>
      <vt:lpstr>Презентация PowerPoint</vt:lpstr>
      <vt:lpstr>Үч сыйкырдуу сөз:</vt:lpstr>
      <vt:lpstr>Презентация PowerPoint</vt:lpstr>
      <vt:lpstr>Эркелетип тарбиялай  албаган,                    коркутуп тарбиялай албайт.                  А. Чехов </vt:lpstr>
      <vt:lpstr>Бардык таалим тарбия дасторкон четинде башталат…. Телефондон эмес….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Windows 用户</cp:lastModifiedBy>
  <cp:revision>6</cp:revision>
  <cp:lastPrinted>2021-12-07T05:40:48Z</cp:lastPrinted>
  <dcterms:created xsi:type="dcterms:W3CDTF">2013-07-28T17:42:42Z</dcterms:created>
  <dcterms:modified xsi:type="dcterms:W3CDTF">2021-12-07T05:40:52Z</dcterms:modified>
</cp:coreProperties>
</file>